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6" r:id="rId3"/>
    <p:sldId id="259" r:id="rId4"/>
    <p:sldId id="261" r:id="rId5"/>
    <p:sldId id="268" r:id="rId6"/>
    <p:sldId id="270" r:id="rId7"/>
    <p:sldId id="279" r:id="rId8"/>
    <p:sldId id="275" r:id="rId9"/>
    <p:sldId id="271" r:id="rId10"/>
    <p:sldId id="280" r:id="rId11"/>
    <p:sldId id="276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tchings,Iris" initials="H" lastIdx="2" clrIdx="0">
    <p:extLst>
      <p:ext uri="{19B8F6BF-5375-455C-9EA6-DF929625EA0E}">
        <p15:presenceInfo xmlns:p15="http://schemas.microsoft.com/office/powerpoint/2012/main" userId="S::ihutchings@theiet.org::c0b8b95e-b222-4ba0-bf00-5c19c5a12f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B59"/>
    <a:srgbClr val="9C67A8"/>
    <a:srgbClr val="53274E"/>
    <a:srgbClr val="A04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AA021-EAF9-4FF2-8B7D-20773FE3DF7A}" v="10" dt="2023-03-17T15:01:29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dge over a body of water&#10;&#10;Description generated with very high confidence">
            <a:extLst>
              <a:ext uri="{FF2B5EF4-FFF2-40B4-BE49-F238E27FC236}">
                <a16:creationId xmlns:a16="http://schemas.microsoft.com/office/drawing/2014/main" id="{5A96F650-6E46-411C-B1AA-54D7A7843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71061"/>
            <a:ext cx="12192001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9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8FEBF-28E4-44AC-A32D-1949567B4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953378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5D63C-5B5A-4A0C-A99D-9A377EFEB4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77289"/>
            <a:ext cx="5157787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51E48-FE96-45A4-9CE8-55058494A62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53378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4701F-DD53-4579-B554-919BF4B6276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77289"/>
            <a:ext cx="5183188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C3CFD-53B1-4402-AB45-3A4B3F0F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4DC0648-3FFA-45DA-9507-095BB0D4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62392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0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138D72-AA37-4246-8E67-40CE93C9F8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72A47-7D8C-4A4B-BB3E-CDFE0B5C38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199" y="177412"/>
            <a:ext cx="11132975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3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8FAA-527A-4D35-9B78-6E7E9512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0DCA77-9F0F-41CE-A653-16E9F5A009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67641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07A0AD-EFE2-4D69-936B-2ACF49C937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67641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BBC90C-D280-4615-AABD-1C500D7E98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70992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2BA190-4146-45E5-8303-ED0E03025F7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70992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F7723F-B1AF-46EF-9611-BD994371028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74343" y="4287497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E93A30-AF3D-4020-99AC-975F3E67A9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674343" y="5632838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4B19B2-7661-4EB7-A927-34107A41136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477694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8176F1-924B-4E72-B2E2-2A37E138B744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477694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5E5FE57-5E50-40A4-AEA0-B29699E72D4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38199" y="177800"/>
            <a:ext cx="11151637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3A1F6-3D99-46A1-A021-16E2D750AC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1035050"/>
            <a:ext cx="11152188" cy="283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51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78F3-89DA-4622-A4E2-791EFF28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274"/>
            <a:ext cx="3932237" cy="1735494"/>
          </a:xfrm>
          <a:prstGeom prst="rect">
            <a:avLst/>
          </a:prstGeom>
        </p:spPr>
        <p:txBody>
          <a:bodyPr anchor="t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936C-C0F0-4D60-AC1E-926ACFF1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205272"/>
            <a:ext cx="6722673" cy="607422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 sz="3200"/>
            </a:lvl1pPr>
            <a:lvl2pPr marL="685800" indent="-228600">
              <a:buFont typeface="Arial" panose="020B0604020202020204" pitchFamily="34" charset="0"/>
              <a:buChar char="−"/>
              <a:defRPr sz="2800"/>
            </a:lvl2pPr>
            <a:lvl3pPr marL="1143000" indent="-228600">
              <a:buFont typeface="Arial" panose="020B0604020202020204" pitchFamily="34" charset="0"/>
              <a:buChar char="−"/>
              <a:defRPr sz="24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004B7-E7FE-4070-BADD-15805B4363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4222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62E49-340A-4B50-9CB4-AB6A6408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0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0237915-04AD-419F-8D86-A24C61344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1061"/>
            <a:ext cx="12192000" cy="777421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8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floor, ceiling&#10;&#10;Description generated with very high confidence">
            <a:extLst>
              <a:ext uri="{FF2B5EF4-FFF2-40B4-BE49-F238E27FC236}">
                <a16:creationId xmlns:a16="http://schemas.microsoft.com/office/drawing/2014/main" id="{808859F4-ED44-424C-88D4-912C79902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71060"/>
            <a:ext cx="12192001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35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72EFA9-1D4A-2A46-A632-00386ACFDE9D}"/>
              </a:ext>
            </a:extLst>
          </p:cNvPr>
          <p:cNvSpPr/>
          <p:nvPr userDrawn="1"/>
        </p:nvSpPr>
        <p:spPr>
          <a:xfrm>
            <a:off x="0" y="1265274"/>
            <a:ext cx="12192000" cy="5592726"/>
          </a:xfrm>
          <a:prstGeom prst="rect">
            <a:avLst/>
          </a:prstGeom>
          <a:solidFill>
            <a:srgbClr val="4F1B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460DF692-4C22-2940-9450-AACFCC105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4" r="1" b="8890"/>
          <a:stretch/>
        </p:blipFill>
        <p:spPr>
          <a:xfrm>
            <a:off x="0" y="1850571"/>
            <a:ext cx="2503443" cy="500742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062543E8-3B13-FF40-87F0-4B90FB33F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4" r="1" b="8890"/>
          <a:stretch/>
        </p:blipFill>
        <p:spPr>
          <a:xfrm flipH="1">
            <a:off x="9688557" y="1850571"/>
            <a:ext cx="2503443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4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unset over a city&#10;&#10;Description generated with high confidence">
            <a:extLst>
              <a:ext uri="{FF2B5EF4-FFF2-40B4-BE49-F238E27FC236}">
                <a16:creationId xmlns:a16="http://schemas.microsoft.com/office/drawing/2014/main" id="{90033A96-9021-42C4-A619-9DC5D399A1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71060"/>
            <a:ext cx="12192000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35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24F85B23-32AF-4E04-9526-C266E6D12D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1060"/>
            <a:ext cx="12192000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4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7083EA-34CD-4219-AD00-8FDA377E56B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9024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E72993-31D8-476C-90F3-0E5128FD5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24395"/>
            <a:ext cx="3715072" cy="300920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6FDED8-1670-4EE4-9930-0AFE975B8C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62128" y="1935201"/>
            <a:ext cx="5714933" cy="2468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Divider title, this can go over more than one line</a:t>
            </a:r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15855CC5-7328-4CEC-BBED-6725691724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60510" y="4700587"/>
            <a:ext cx="5714933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sub-title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5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8F20-8FCF-448A-A3AE-D3BCF055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DB09-0A05-45EF-B122-3E549BB873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11959"/>
            <a:ext cx="10515600" cy="1377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subtitle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59AF5-B6A8-4F71-9B40-C50FCEC4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CF65-AAF0-42DD-88B5-15081C06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623922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EC1A-C0F2-45ED-B0CA-8FD8273CA0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7113F1-C7A4-4B62-AFAE-F295F151F3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88" y="418536"/>
            <a:ext cx="2859892" cy="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6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5" r:id="rId4"/>
    <p:sldLayoutId id="2147483676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2825"/>
            <a:ext cx="683568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C2E88-1677-40E0-825B-29082C5EB06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0" y="275537"/>
            <a:ext cx="432048" cy="349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743" y="6356349"/>
            <a:ext cx="41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A723A4-B207-4971-A884-C6351F186E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87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6" r:id="rId4"/>
    <p:sldLayoutId id="2147483672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04EC9-4534-4E61-947D-7E789CDA0A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Application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FCA69-A79A-4E2E-8B08-940DE8465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Future Talent Awards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F6F50-5421-0E48-A450-B3ECF6F0F705}"/>
              </a:ext>
            </a:extLst>
          </p:cNvPr>
          <p:cNvSpPr txBox="1"/>
          <p:nvPr/>
        </p:nvSpPr>
        <p:spPr>
          <a:xfrm>
            <a:off x="5539563" y="41785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7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6411-C48F-4A96-B0A3-88C84347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Membership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3B9721-6DC3-AF4E-97F6-B74708590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068" y="1255852"/>
            <a:ext cx="5298989" cy="1363539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 algn="ctr">
              <a:lnSpc>
                <a:spcPct val="100000"/>
              </a:lnSpc>
            </a:pPr>
            <a:r>
              <a:rPr lang="en-GB" b="1" dirty="0"/>
              <a:t>Question</a:t>
            </a:r>
          </a:p>
          <a:p>
            <a:pPr algn="ctr">
              <a:lnSpc>
                <a:spcPct val="100000"/>
              </a:lnSpc>
            </a:pPr>
            <a:r>
              <a:rPr lang="en-GB" sz="2000" dirty="0"/>
              <a:t>Are you already a member of the IET?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5C29C-C7E8-264D-A488-D9752F58C548}"/>
              </a:ext>
            </a:extLst>
          </p:cNvPr>
          <p:cNvSpPr txBox="1"/>
          <p:nvPr/>
        </p:nvSpPr>
        <p:spPr>
          <a:xfrm>
            <a:off x="1363068" y="5001317"/>
            <a:ext cx="5889095" cy="15049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288000" tIns="288000" rIns="288000" bIns="288000" rtlCol="0">
            <a:spAutoFit/>
          </a:bodyPr>
          <a:lstStyle/>
          <a:p>
            <a:pPr algn="ctr"/>
            <a:r>
              <a:rPr lang="en-GB" sz="2000" dirty="0"/>
              <a:t>You don’t have to be a member to apply!</a:t>
            </a:r>
          </a:p>
          <a:p>
            <a:pPr algn="ctr"/>
            <a:r>
              <a:rPr lang="en-GB" sz="2000" dirty="0"/>
              <a:t>If your application is successful, you’ll get free student membership.</a:t>
            </a:r>
          </a:p>
        </p:txBody>
      </p:sp>
      <p:sp>
        <p:nvSpPr>
          <p:cNvPr id="10" name="Arrow: Down 4">
            <a:extLst>
              <a:ext uri="{FF2B5EF4-FFF2-40B4-BE49-F238E27FC236}">
                <a16:creationId xmlns:a16="http://schemas.microsoft.com/office/drawing/2014/main" id="{7BDA7AAA-4A05-6443-8CE0-0DFDE7E13C99}"/>
              </a:ext>
            </a:extLst>
          </p:cNvPr>
          <p:cNvSpPr/>
          <p:nvPr/>
        </p:nvSpPr>
        <p:spPr>
          <a:xfrm>
            <a:off x="3293857" y="3072809"/>
            <a:ext cx="1225118" cy="1747836"/>
          </a:xfrm>
          <a:prstGeom prst="downArrow">
            <a:avLst>
              <a:gd name="adj1" fmla="val 50000"/>
              <a:gd name="adj2" fmla="val 717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6BC23E8-8B05-C944-AD30-7551168E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14605" y="-550616"/>
            <a:ext cx="665949" cy="1240043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6479D0A-4D21-2C4E-9911-C83DDF0B9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43816" y="-450745"/>
            <a:ext cx="246184" cy="976793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A046C941-D275-7C45-8CA5-51629C9B1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94801" y="-250947"/>
            <a:ext cx="537705" cy="1271878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65EC74AB-CF9B-1F42-9407-EDA51E7B9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793189" y="563311"/>
            <a:ext cx="280297" cy="503060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8D8F339-659B-2A4F-906B-2E4BADE95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763" y="5886251"/>
            <a:ext cx="782156" cy="1240043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68720E43-58F8-B848-8498-C5540CA90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60" y="6628008"/>
            <a:ext cx="253789" cy="657569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6ED11736-44E4-264A-8DB9-512E52721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96" y="6222061"/>
            <a:ext cx="631534" cy="1271878"/>
          </a:xfrm>
          <a:prstGeom prst="rect">
            <a:avLst/>
          </a:prstGeom>
        </p:spPr>
      </p:pic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704A080E-F960-9A41-A4B4-5B0446297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111" y="5506831"/>
            <a:ext cx="280297" cy="50306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DDB547-C134-D9B3-C0EB-1D3180F59041}"/>
              </a:ext>
            </a:extLst>
          </p:cNvPr>
          <p:cNvSpPr txBox="1">
            <a:spLocks/>
          </p:cNvSpPr>
          <p:nvPr/>
        </p:nvSpPr>
        <p:spPr>
          <a:xfrm>
            <a:off x="7673027" y="1801627"/>
            <a:ext cx="3690115" cy="36397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bg1"/>
                </a:solidFill>
              </a:rPr>
              <a:t>To do…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On this page you’ll see that you need to agree to comply with the IET Code of Conduct and the Royal Charter and Bye-Laws to be considered for a scholarship. </a:t>
            </a:r>
          </a:p>
        </p:txBody>
      </p:sp>
    </p:spTree>
    <p:extLst>
      <p:ext uri="{BB962C8B-B14F-4D97-AF65-F5344CB8AC3E}">
        <p14:creationId xmlns:p14="http://schemas.microsoft.com/office/powerpoint/2010/main" val="359604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B77CB1-8A26-674D-961F-36D030E5F82B}"/>
              </a:ext>
            </a:extLst>
          </p:cNvPr>
          <p:cNvSpPr/>
          <p:nvPr/>
        </p:nvSpPr>
        <p:spPr>
          <a:xfrm>
            <a:off x="691116" y="-42530"/>
            <a:ext cx="11490251" cy="694306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C8006-8496-463E-BB21-93704154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4591" y="1095994"/>
            <a:ext cx="5183552" cy="15633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Take note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 closing date of the application process.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8A5C2-FBAD-EE40-8C9E-5EF94DACE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88" y="1429560"/>
            <a:ext cx="3760419" cy="435292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BF1721-FBBC-4006-8AF4-C31C938C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62392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9. Thank you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222F41-CAA6-38FD-4EDD-C8B3EA5F0DC2}"/>
              </a:ext>
            </a:extLst>
          </p:cNvPr>
          <p:cNvSpPr txBox="1">
            <a:spLocks/>
          </p:cNvSpPr>
          <p:nvPr/>
        </p:nvSpPr>
        <p:spPr>
          <a:xfrm>
            <a:off x="1252689" y="3156244"/>
            <a:ext cx="5183552" cy="23330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b="1" dirty="0"/>
              <a:t>To do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us how you heard about the awards.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Complete the anonymous EDI Survey (opens in new window).</a:t>
            </a:r>
          </a:p>
        </p:txBody>
      </p:sp>
    </p:spTree>
    <p:extLst>
      <p:ext uri="{BB962C8B-B14F-4D97-AF65-F5344CB8AC3E}">
        <p14:creationId xmlns:p14="http://schemas.microsoft.com/office/powerpoint/2010/main" val="247904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5FEC7-949C-44FE-8048-05AF231A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8786"/>
            <a:ext cx="11132976" cy="623922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Application 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A1CED3-BEE5-4FEA-A65E-4EBF8D132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39" y="2237258"/>
            <a:ext cx="4945913" cy="274919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Privacy notices and information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Confirmation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Personal information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University details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Apprenticeship details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Financial and personal challenges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000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C56938BA-D17A-F34D-86EA-0469B226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32" y="5738184"/>
            <a:ext cx="280297" cy="1283224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968827F-03BD-0743-8ED5-D49880317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4" y="5375390"/>
            <a:ext cx="631534" cy="148261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8B36955-977D-1444-8A4A-92365EF19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658" y="5738184"/>
            <a:ext cx="782156" cy="1470840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1139AC53-900E-DE43-B291-ACCA42F3C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49" y="6327608"/>
            <a:ext cx="280297" cy="881416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517EA05C-CE22-5944-8B30-8DB6B66CD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73" y="6116695"/>
            <a:ext cx="768888" cy="1271878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2A8C226-6028-5A41-85FB-FB8757C2D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44" y="5904533"/>
            <a:ext cx="583588" cy="1240043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1C321AAB-EE2D-3244-BF9E-0DC3AA2A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47" y="5904533"/>
            <a:ext cx="280297" cy="1116875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BAB26CF-A7F4-DF4D-A2A5-00C8B11E2661}"/>
              </a:ext>
            </a:extLst>
          </p:cNvPr>
          <p:cNvSpPr txBox="1">
            <a:spLocks/>
          </p:cNvSpPr>
          <p:nvPr/>
        </p:nvSpPr>
        <p:spPr>
          <a:xfrm>
            <a:off x="6210180" y="2237258"/>
            <a:ext cx="4597917" cy="2749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Achievements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Supporting information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Membership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6E416-18E3-7F46-A0EB-E49BF53D767D}"/>
              </a:ext>
            </a:extLst>
          </p:cNvPr>
          <p:cNvSpPr txBox="1"/>
          <p:nvPr/>
        </p:nvSpPr>
        <p:spPr>
          <a:xfrm>
            <a:off x="867407" y="1151391"/>
            <a:ext cx="10466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form has 10 parts; not every part will apply to you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7E267-84BC-874E-8F5E-431640BC2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25" y="4052742"/>
            <a:ext cx="1219363" cy="12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8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E22EA-6CFE-44AD-B58D-62817CC2A8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87584" y="961006"/>
            <a:ext cx="5298226" cy="4405069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Take note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Make sure to read the relevant privacy notice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Use the link on the form to check if your course is accredited.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Make sure you meet the criteria.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Make use of the offline application form – this allows you to answer the main questions and copy and paste them to the online application.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2F5E4-2F74-4625-8C88-823CE7DC00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199" y="202684"/>
            <a:ext cx="11132975" cy="64293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1. Application information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1B8D59C-9CE8-45F8-A21B-0D56E63FEABB}"/>
              </a:ext>
            </a:extLst>
          </p:cNvPr>
          <p:cNvSpPr txBox="1">
            <a:spLocks/>
          </p:cNvSpPr>
          <p:nvPr/>
        </p:nvSpPr>
        <p:spPr>
          <a:xfrm>
            <a:off x="1006881" y="1937756"/>
            <a:ext cx="5089119" cy="38004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/>
              <a:t>Questions asked: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Do you hold any other Scholarships or bursaries from another engineering company?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Do you hold any other IET Scholarships or Bursaries?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14696381-27FD-6B4E-8849-C05185CF3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32" y="5738184"/>
            <a:ext cx="280297" cy="1283224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B23B8211-EDDB-0A47-A5B1-5F75CE9D5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4" y="5375390"/>
            <a:ext cx="631534" cy="1482610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9848C37-D388-FF4F-946B-B87BB0171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658" y="5738184"/>
            <a:ext cx="782156" cy="1470840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C8D32AE2-A3BF-5445-A8D6-FB0F400E0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49" y="6327608"/>
            <a:ext cx="280297" cy="881416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98781A23-D714-A940-B4E2-3E7F4D6B9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73" y="6116695"/>
            <a:ext cx="768888" cy="1271878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BB9D435-DF45-6A49-AD10-3D7FDD5E0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44" y="5904533"/>
            <a:ext cx="583588" cy="12400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CE0493-97BB-BD49-831D-72BFF0D7C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47" y="5904533"/>
            <a:ext cx="280297" cy="11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3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80F1-0A3B-4351-8867-623B0599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2. Personal information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C8586C-E9E8-5A45-BD34-484BA6B73A43}"/>
              </a:ext>
            </a:extLst>
          </p:cNvPr>
          <p:cNvSpPr txBox="1">
            <a:spLocks/>
          </p:cNvSpPr>
          <p:nvPr/>
        </p:nvSpPr>
        <p:spPr>
          <a:xfrm>
            <a:off x="1006883" y="1247827"/>
            <a:ext cx="7562960" cy="41075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Choose which scholarship you’re applying for: Launch or Boost</a:t>
            </a:r>
            <a:endParaRPr lang="en-GB" b="1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Name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Address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Contact details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Nationality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UK residency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DD6757-0606-7B47-8C37-5FBE1CEAB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89" y="4274314"/>
            <a:ext cx="1868027" cy="21621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0259C4-61D2-7C40-98B2-464D500A559A}"/>
              </a:ext>
            </a:extLst>
          </p:cNvPr>
          <p:cNvGrpSpPr/>
          <p:nvPr/>
        </p:nvGrpSpPr>
        <p:grpSpPr>
          <a:xfrm flipV="1">
            <a:off x="8390544" y="-537385"/>
            <a:ext cx="3817814" cy="2013183"/>
            <a:chOff x="3151435" y="4868868"/>
            <a:chExt cx="3817814" cy="2013183"/>
          </a:xfrm>
        </p:grpSpPr>
        <p:pic>
          <p:nvPicPr>
            <p:cNvPr id="18" name="Picture 1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061842C-A8FF-9E49-B021-070BA945D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123" y="5231662"/>
              <a:ext cx="280297" cy="1283224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">
              <a:extLst>
                <a:ext uri="{FF2B5EF4-FFF2-40B4-BE49-F238E27FC236}">
                  <a16:creationId xmlns:a16="http://schemas.microsoft.com/office/drawing/2014/main" id="{508BD0B8-31E3-D740-A5E4-B2A4F7330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715" y="4868868"/>
              <a:ext cx="631534" cy="1482610"/>
            </a:xfrm>
            <a:prstGeom prst="rect">
              <a:avLst/>
            </a:prstGeom>
          </p:spPr>
        </p:pic>
        <p:pic>
          <p:nvPicPr>
            <p:cNvPr id="20" name="Picture 19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66A19A5F-4A7B-134B-BFB0-C20B2C2DF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549" y="5231662"/>
              <a:ext cx="782156" cy="1470840"/>
            </a:xfrm>
            <a:prstGeom prst="rect">
              <a:avLst/>
            </a:prstGeom>
          </p:spPr>
        </p:pic>
        <p:pic>
          <p:nvPicPr>
            <p:cNvPr id="21" name="Picture 2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F2C11F0-1482-EC40-92A1-ECDEFEA32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440" y="5821086"/>
              <a:ext cx="280297" cy="881416"/>
            </a:xfrm>
            <a:prstGeom prst="rect">
              <a:avLst/>
            </a:prstGeom>
          </p:spPr>
        </p:pic>
        <p:pic>
          <p:nvPicPr>
            <p:cNvPr id="22" name="Picture 21" descr="Shape&#10;&#10;Description automatically generated">
              <a:extLst>
                <a:ext uri="{FF2B5EF4-FFF2-40B4-BE49-F238E27FC236}">
                  <a16:creationId xmlns:a16="http://schemas.microsoft.com/office/drawing/2014/main" id="{2DD80A65-0BA5-6E41-B4B5-CB42FBAAF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164" y="5610173"/>
              <a:ext cx="768888" cy="1271878"/>
            </a:xfrm>
            <a:prstGeom prst="rect">
              <a:avLst/>
            </a:prstGeom>
          </p:spPr>
        </p:pic>
        <p:pic>
          <p:nvPicPr>
            <p:cNvPr id="23" name="Picture 22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ACCA3A77-1D46-C54B-A82B-D1827BEB4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435" y="5398011"/>
              <a:ext cx="583588" cy="1240043"/>
            </a:xfrm>
            <a:prstGeom prst="rect">
              <a:avLst/>
            </a:prstGeom>
          </p:spPr>
        </p:pic>
        <p:pic>
          <p:nvPicPr>
            <p:cNvPr id="24" name="Picture 2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1DA6C09-C6A3-234E-BC5F-5AF2796E7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438" y="5398011"/>
              <a:ext cx="280297" cy="1116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46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9410-FA0E-4823-874F-D17DCFEF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133956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3. University details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sz="3000" i="1" dirty="0">
                <a:solidFill>
                  <a:schemeClr val="tx2"/>
                </a:solidFill>
              </a:rPr>
              <a:t>Students and degree apprentices only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56EF-27B4-4F26-A2E3-849BEAC8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516" y="1434999"/>
            <a:ext cx="6350858" cy="4286017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University name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Degree level and course title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Course mode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Length of course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date of your course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Date you expect to finish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Your most recent grade (If applicable)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Placement year details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9055F8-5937-42D1-A56E-7FC98337EF15}"/>
              </a:ext>
            </a:extLst>
          </p:cNvPr>
          <p:cNvSpPr txBox="1">
            <a:spLocks/>
          </p:cNvSpPr>
          <p:nvPr/>
        </p:nvSpPr>
        <p:spPr>
          <a:xfrm>
            <a:off x="7753921" y="1863125"/>
            <a:ext cx="3427127" cy="39655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bg1"/>
                </a:solidFill>
              </a:rPr>
              <a:t>To do…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Scan and upload your evidence of UCAS confirmation, letter of enrolment or exam results.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If applying to Boost, you will request a tutor report through this page.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44ED5-95F2-2A4C-A428-CD4DB725C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028" y="5370982"/>
            <a:ext cx="1229425" cy="12294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50708-D1FD-7C4B-9470-BEF94902EEFE}"/>
              </a:ext>
            </a:extLst>
          </p:cNvPr>
          <p:cNvGrpSpPr/>
          <p:nvPr/>
        </p:nvGrpSpPr>
        <p:grpSpPr>
          <a:xfrm flipV="1">
            <a:off x="8390544" y="-537385"/>
            <a:ext cx="3817814" cy="2013183"/>
            <a:chOff x="3151435" y="4868868"/>
            <a:chExt cx="3817814" cy="2013183"/>
          </a:xfrm>
        </p:grpSpPr>
        <p:pic>
          <p:nvPicPr>
            <p:cNvPr id="13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A0AFAEA-9AFD-004A-A6E8-B08783228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123" y="5231662"/>
              <a:ext cx="280297" cy="1283224"/>
            </a:xfrm>
            <a:prstGeom prst="rect">
              <a:avLst/>
            </a:prstGeom>
          </p:spPr>
        </p:pic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F34F5BA0-3D19-1B4B-815C-7AB557C7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715" y="4868868"/>
              <a:ext cx="631534" cy="1482610"/>
            </a:xfrm>
            <a:prstGeom prst="rect">
              <a:avLst/>
            </a:prstGeom>
          </p:spPr>
        </p:pic>
        <p:pic>
          <p:nvPicPr>
            <p:cNvPr id="15" name="Picture 14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9AAA8F17-81F6-E244-8FF0-1A7BF0159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549" y="5231662"/>
              <a:ext cx="782156" cy="1470840"/>
            </a:xfrm>
            <a:prstGeom prst="rect">
              <a:avLst/>
            </a:prstGeom>
          </p:spPr>
        </p:pic>
        <p:pic>
          <p:nvPicPr>
            <p:cNvPr id="16" name="Picture 1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F54A57D-117F-E24B-955E-F4EBA77BE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440" y="5821086"/>
              <a:ext cx="280297" cy="881416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">
              <a:extLst>
                <a:ext uri="{FF2B5EF4-FFF2-40B4-BE49-F238E27FC236}">
                  <a16:creationId xmlns:a16="http://schemas.microsoft.com/office/drawing/2014/main" id="{93870201-3508-3542-BED0-C9FFC2B49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164" y="5610173"/>
              <a:ext cx="768888" cy="1271878"/>
            </a:xfrm>
            <a:prstGeom prst="rect">
              <a:avLst/>
            </a:prstGeom>
          </p:spPr>
        </p:pic>
        <p:pic>
          <p:nvPicPr>
            <p:cNvPr id="18" name="Picture 17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F0FA1EDA-28A3-3743-8427-948CA34FD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435" y="5398011"/>
              <a:ext cx="583588" cy="1240043"/>
            </a:xfrm>
            <a:prstGeom prst="rect">
              <a:avLst/>
            </a:prstGeom>
          </p:spPr>
        </p:pic>
        <p:pic>
          <p:nvPicPr>
            <p:cNvPr id="19" name="Picture 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9B861D9-80E3-E244-B1EF-EAA9F73D2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438" y="5398011"/>
              <a:ext cx="280297" cy="1116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08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9410-FA0E-4823-874F-D17DCFEF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129728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4. Apprenticeship details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    </a:t>
            </a:r>
            <a:r>
              <a:rPr lang="en-GB" sz="3000" i="1" dirty="0">
                <a:solidFill>
                  <a:schemeClr val="tx2"/>
                </a:solidFill>
              </a:rPr>
              <a:t>Apprentices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56EF-27B4-4F26-A2E3-849BEAC8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756" y="1869205"/>
            <a:ext cx="6293464" cy="3119589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Apprenticeship provider, title and level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Length of apprenticeship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date of your apprenticeship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Date you expect to finish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9055F8-5937-42D1-A56E-7FC98337EF15}"/>
              </a:ext>
            </a:extLst>
          </p:cNvPr>
          <p:cNvSpPr txBox="1">
            <a:spLocks/>
          </p:cNvSpPr>
          <p:nvPr/>
        </p:nvSpPr>
        <p:spPr>
          <a:xfrm>
            <a:off x="8199001" y="4040487"/>
            <a:ext cx="3427127" cy="2131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do…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Scan and upload evidence of apprenticeship.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D69DB1-A81A-1E4C-A40D-D606D7E6AA88}"/>
              </a:ext>
            </a:extLst>
          </p:cNvPr>
          <p:cNvGrpSpPr/>
          <p:nvPr/>
        </p:nvGrpSpPr>
        <p:grpSpPr>
          <a:xfrm flipV="1">
            <a:off x="8390544" y="-537385"/>
            <a:ext cx="3817814" cy="2013183"/>
            <a:chOff x="3151435" y="4868868"/>
            <a:chExt cx="3817814" cy="2013183"/>
          </a:xfrm>
        </p:grpSpPr>
        <p:pic>
          <p:nvPicPr>
            <p:cNvPr id="12" name="Picture 1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3B23FAE-EA90-F847-83C7-FD976D7EF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123" y="5231662"/>
              <a:ext cx="280297" cy="1283224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">
              <a:extLst>
                <a:ext uri="{FF2B5EF4-FFF2-40B4-BE49-F238E27FC236}">
                  <a16:creationId xmlns:a16="http://schemas.microsoft.com/office/drawing/2014/main" id="{B95129FE-FF2C-1F42-AF3D-297538AB2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715" y="4868868"/>
              <a:ext cx="631534" cy="1482610"/>
            </a:xfrm>
            <a:prstGeom prst="rect">
              <a:avLst/>
            </a:prstGeom>
          </p:spPr>
        </p:pic>
        <p:pic>
          <p:nvPicPr>
            <p:cNvPr id="14" name="Picture 13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12A34364-721A-484E-AE6B-71A80D8DE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549" y="5231662"/>
              <a:ext cx="782156" cy="1470840"/>
            </a:xfrm>
            <a:prstGeom prst="rect">
              <a:avLst/>
            </a:prstGeom>
          </p:spPr>
        </p:pic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4C7A68-0C84-3C40-9A36-5F4B47FAE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440" y="5821086"/>
              <a:ext cx="280297" cy="881416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">
              <a:extLst>
                <a:ext uri="{FF2B5EF4-FFF2-40B4-BE49-F238E27FC236}">
                  <a16:creationId xmlns:a16="http://schemas.microsoft.com/office/drawing/2014/main" id="{71AEBC7F-41C8-1B47-88A6-238F0DA2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164" y="5610173"/>
              <a:ext cx="768888" cy="1271878"/>
            </a:xfrm>
            <a:prstGeom prst="rect">
              <a:avLst/>
            </a:prstGeom>
          </p:spPr>
        </p:pic>
        <p:pic>
          <p:nvPicPr>
            <p:cNvPr id="17" name="Picture 16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75412445-E21A-1543-AAA8-12456C6FE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435" y="5398011"/>
              <a:ext cx="583588" cy="1240043"/>
            </a:xfrm>
            <a:prstGeom prst="rect">
              <a:avLst/>
            </a:prstGeom>
          </p:spPr>
        </p:pic>
        <p:pic>
          <p:nvPicPr>
            <p:cNvPr id="18" name="Picture 1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DCAA711-F9CE-F64A-ACD7-7C7DDF53C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438" y="5398011"/>
              <a:ext cx="280297" cy="111687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8CC8687-0B8C-5392-2CD0-FA98051EA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518" y="1421420"/>
            <a:ext cx="1664680" cy="16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8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4DF9-F704-43C8-ABDE-F75C3EF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117515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5. Financial and personal challenges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    </a:t>
            </a:r>
            <a:r>
              <a:rPr lang="en-GB" sz="3000" i="1" dirty="0">
                <a:solidFill>
                  <a:schemeClr val="tx2"/>
                </a:solidFill>
              </a:rPr>
              <a:t>Launch Scholarship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A56D-FE1A-422A-AE0F-0CAEAD40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85" y="1621027"/>
            <a:ext cx="5155522" cy="4649144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Why have you applied for a Launch Scholarship?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Multi select question – financial need.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Are you the first in your family to go to university?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How are you currently paying for university?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Do you identify as disabled?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BF6DCA-6BE5-4949-B171-53C8DDEB3638}"/>
              </a:ext>
            </a:extLst>
          </p:cNvPr>
          <p:cNvSpPr txBox="1">
            <a:spLocks/>
          </p:cNvSpPr>
          <p:nvPr/>
        </p:nvSpPr>
        <p:spPr>
          <a:xfrm>
            <a:off x="6551341" y="2600616"/>
            <a:ext cx="5148751" cy="40788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/>
              <a:t>Think about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This section is one of the most important as the Launch scholarship is intended to help those who have a financial or personal need.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These answers will be shared with the scoring panel but they will be anonymised.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Be careful not to include anything very sensitive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042BC-542C-F64F-98E1-050D00719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35" y="1270841"/>
            <a:ext cx="1911949" cy="19119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E36E8A-A4CB-AF48-92EB-5CA70CD3F25B}"/>
              </a:ext>
            </a:extLst>
          </p:cNvPr>
          <p:cNvGrpSpPr/>
          <p:nvPr/>
        </p:nvGrpSpPr>
        <p:grpSpPr>
          <a:xfrm flipV="1">
            <a:off x="9431232" y="-537385"/>
            <a:ext cx="2777126" cy="2013183"/>
            <a:chOff x="4192123" y="4868868"/>
            <a:chExt cx="2777126" cy="2013183"/>
          </a:xfrm>
        </p:grpSpPr>
        <p:pic>
          <p:nvPicPr>
            <p:cNvPr id="19" name="Picture 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7754E2D-1A26-C948-BA14-7E68E7495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123" y="5231662"/>
              <a:ext cx="280297" cy="1283224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4ABF3B3B-7C96-0C40-922B-F0A0F15C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715" y="4868868"/>
              <a:ext cx="631534" cy="1482610"/>
            </a:xfrm>
            <a:prstGeom prst="rect">
              <a:avLst/>
            </a:prstGeom>
          </p:spPr>
        </p:pic>
        <p:pic>
          <p:nvPicPr>
            <p:cNvPr id="21" name="Picture 20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E17BF325-13CF-9444-B3B0-A93760777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549" y="5231662"/>
              <a:ext cx="782156" cy="1470840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">
              <a:extLst>
                <a:ext uri="{FF2B5EF4-FFF2-40B4-BE49-F238E27FC236}">
                  <a16:creationId xmlns:a16="http://schemas.microsoft.com/office/drawing/2014/main" id="{69519320-57A1-1E42-84D7-C641B352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164" y="5610173"/>
              <a:ext cx="768888" cy="1271878"/>
            </a:xfrm>
            <a:prstGeom prst="rect">
              <a:avLst/>
            </a:prstGeom>
          </p:spPr>
        </p:pic>
        <p:pic>
          <p:nvPicPr>
            <p:cNvPr id="25" name="Picture 2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F2913D9-0EAC-EB4E-8F60-30E71F006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438" y="5398011"/>
              <a:ext cx="280297" cy="1116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07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4F51-64BC-4E43-8548-4E398ED6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6. Achievements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940A-D392-4D9C-825C-098B6157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01" y="1242359"/>
            <a:ext cx="5164240" cy="4662173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us about your achievements to date.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us why you chose a STEM subject.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us how you’ve encouraged others to consider a STEM subject.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how you’d encourage others to engage with STEM in the future.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Tell us about your hobbies and interests.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47DFED-A67A-40A3-BB4C-416356F7336A}"/>
              </a:ext>
            </a:extLst>
          </p:cNvPr>
          <p:cNvSpPr txBox="1">
            <a:spLocks/>
          </p:cNvSpPr>
          <p:nvPr/>
        </p:nvSpPr>
        <p:spPr>
          <a:xfrm>
            <a:off x="6654577" y="380309"/>
            <a:ext cx="5164240" cy="45452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/>
              <a:t>Think about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This is a great opportunity to share what you’re passionate about and what you’re proud of.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When asked how you would encourage others to engage with STEM, we’d like to know what you would do as an ambassador for the IET.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Share your hobbies with us so we can get to understand you as a person and what motivates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26DFF-2955-4EE5-8D57-6925A839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857" y="4939388"/>
            <a:ext cx="1761226" cy="1761226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810310CD-E6DB-0842-B8C4-5702BD52D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32" y="5738184"/>
            <a:ext cx="280297" cy="1283224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7D05D79-91A3-D64D-826A-D065D315D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4" y="5375390"/>
            <a:ext cx="631534" cy="1482610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8F06E2B-194E-A648-8188-4353E5A6E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658" y="5738184"/>
            <a:ext cx="782156" cy="147084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163B23D0-FB8B-DA4A-8DF3-FA71313BC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49" y="6327608"/>
            <a:ext cx="280297" cy="881416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16F6625F-848C-924D-8993-8CAFF9BDA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73" y="6116695"/>
            <a:ext cx="768888" cy="1271878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678CB25-5A27-784A-A58B-646894006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44" y="5904533"/>
            <a:ext cx="583588" cy="1240043"/>
          </a:xfrm>
          <a:prstGeom prst="rect">
            <a:avLst/>
          </a:prstGeom>
        </p:spPr>
      </p:pic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A1358A57-9B96-E14B-805B-18064041D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47" y="5904533"/>
            <a:ext cx="280297" cy="11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5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4F51-64BC-4E43-8548-4E398ED6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7. Supporting information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940A-D392-4D9C-825C-098B6157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2" y="2502633"/>
            <a:ext cx="5150828" cy="1863986"/>
          </a:xfrm>
          <a:solidFill>
            <a:schemeClr val="tx2">
              <a:lumMod val="20000"/>
              <a:lumOff val="80000"/>
            </a:schemeClr>
          </a:solidFill>
        </p:spPr>
        <p:txBody>
          <a:bodyPr lIns="288000" tIns="288000" rIns="288000" bIns="288000"/>
          <a:lstStyle/>
          <a:p>
            <a:pPr>
              <a:lnSpc>
                <a:spcPct val="100000"/>
              </a:lnSpc>
            </a:pPr>
            <a:r>
              <a:rPr lang="en-GB" b="1" dirty="0"/>
              <a:t>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Please tell us why you should receive a Future Talent Award?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47DFED-A67A-40A3-BB4C-416356F7336A}"/>
              </a:ext>
            </a:extLst>
          </p:cNvPr>
          <p:cNvSpPr txBox="1">
            <a:spLocks/>
          </p:cNvSpPr>
          <p:nvPr/>
        </p:nvSpPr>
        <p:spPr>
          <a:xfrm>
            <a:off x="6434691" y="1902377"/>
            <a:ext cx="5150828" cy="3114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288000" tIns="288000" rIns="288000" bIns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Think about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difference would a scholarship make to you?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could the scholarship enable you to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9144B-BA67-4C03-8819-D7A53F8DD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830" y="178512"/>
            <a:ext cx="1510482" cy="1510482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D3AEAF0C-D654-574B-AA14-20F914667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32" y="5738184"/>
            <a:ext cx="280297" cy="1283224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B109FD05-3CAD-FE42-B34F-F5427058E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4" y="5375390"/>
            <a:ext cx="631534" cy="1482610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A874025-8969-D141-92E8-429CB3D26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658" y="5738184"/>
            <a:ext cx="782156" cy="1470840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D18B100-8993-F242-91C1-91D13BB39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49" y="6327608"/>
            <a:ext cx="280297" cy="881416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01DF36E1-52B7-D048-9A6B-4B5EF672F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73" y="6116695"/>
            <a:ext cx="768888" cy="1271878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CAD460D-012D-804C-B339-990C749C7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44" y="5904533"/>
            <a:ext cx="583588" cy="12400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72D382DC-4AD1-4C4E-989E-BE2C9D84B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47" y="5904533"/>
            <a:ext cx="280297" cy="11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3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50274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B884FDE4-C716-4111-A6BA-46D497B3DB67}"/>
    </a:ext>
  </a:extLst>
</a:theme>
</file>

<file path=ppt/theme/theme2.xml><?xml version="1.0" encoding="utf-8"?>
<a:theme xmlns:a="http://schemas.openxmlformats.org/drawingml/2006/main" name="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IET 2019 Default IET Template - 16.9 September 2019 (1)</Template>
  <TotalTime>2795</TotalTime>
  <Words>637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Regular</vt:lpstr>
      <vt:lpstr>Office Theme</vt:lpstr>
      <vt:lpstr>Custom Design</vt:lpstr>
      <vt:lpstr>PowerPoint Presentation</vt:lpstr>
      <vt:lpstr>Application Form</vt:lpstr>
      <vt:lpstr>PowerPoint Presentation</vt:lpstr>
      <vt:lpstr>2. Personal information</vt:lpstr>
      <vt:lpstr>3. University details  Students and degree apprentices only </vt:lpstr>
      <vt:lpstr>4. Apprenticeship details     Apprentices only</vt:lpstr>
      <vt:lpstr>5. Financial and personal challenges     Launch Scholarship only</vt:lpstr>
      <vt:lpstr>6. Achievements </vt:lpstr>
      <vt:lpstr>7. Supporting information </vt:lpstr>
      <vt:lpstr>8. Membership</vt:lpstr>
      <vt:lpstr>9.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Hutchings,Iris</dc:creator>
  <cp:lastModifiedBy>Lisa Churchill</cp:lastModifiedBy>
  <cp:revision>62</cp:revision>
  <dcterms:created xsi:type="dcterms:W3CDTF">2020-01-28T14:51:15Z</dcterms:created>
  <dcterms:modified xsi:type="dcterms:W3CDTF">2025-03-05T22:20:08Z</dcterms:modified>
</cp:coreProperties>
</file>