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7"/>
  </p:notesMasterIdLst>
  <p:handoutMasterIdLst>
    <p:handoutMasterId r:id="rId8"/>
  </p:handoutMasterIdLst>
  <p:sldIdLst>
    <p:sldId id="258" r:id="rId3"/>
    <p:sldId id="259" r:id="rId4"/>
    <p:sldId id="267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67A8"/>
    <a:srgbClr val="073964"/>
    <a:srgbClr val="23BCE1"/>
    <a:srgbClr val="23BEE4"/>
    <a:srgbClr val="182C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875A6D-BBF0-4F49-B317-647E9D17AF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97C9F-0EF7-4631-A0B5-F45EE9ACA1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B1A2B-526E-421F-8D62-1F0AE5C38FA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FDB09E-1B51-4508-9C82-D674C8CAB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50E38-99BE-42B5-B86F-A2C0E90CF8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BA2E4-BB2A-48EF-8BAA-20F166DB8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569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CAB6F-DACF-41C9-B850-2BF540AE01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450FF-5548-44F6-AF09-AA4AF9422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1640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3146DE2-82AD-6344-941F-C20EF6432126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73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itle 25">
            <a:extLst>
              <a:ext uri="{FF2B5EF4-FFF2-40B4-BE49-F238E27FC236}">
                <a16:creationId xmlns:a16="http://schemas.microsoft.com/office/drawing/2014/main" id="{94DA2C86-A3C1-9D4E-9ECD-B94019D106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9883" y="1844824"/>
            <a:ext cx="6624736" cy="2702276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title style, this can go over more than one line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66DDA62-82D2-8545-B93C-AFA1A383C21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048199" y="4869160"/>
            <a:ext cx="4794944" cy="15227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z="1800" b="0" kern="0" dirty="0"/>
              <a:t>Divider sub-title goes here</a:t>
            </a:r>
            <a:endParaRPr lang="en-GB" sz="1800" b="0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AD18EE-CF4A-45BF-B9E3-BA7F6032FB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1371" y="1929576"/>
            <a:ext cx="3182373" cy="2579544"/>
          </a:xfrm>
          <a:prstGeom prst="rect">
            <a:avLst/>
          </a:prstGeom>
        </p:spPr>
      </p:pic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B5876616-D895-48C5-9852-DDD1A527B59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155" y="1929574"/>
            <a:ext cx="3182371" cy="257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92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8F20-8FCF-448A-A3AE-D3BCF055A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FDB09-0A05-45EF-B122-3E549BB873A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711959"/>
            <a:ext cx="10515600" cy="1377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subtitle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59AF5-B6A8-4F71-9B40-C50FCEC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7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ACF65-AAF0-42DD-88B5-15081C06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512"/>
            <a:ext cx="11132976" cy="623922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1EC1A-C0F2-45ED-B0CA-8FD8273CA06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017037"/>
            <a:ext cx="11132975" cy="5159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text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FB7BB-1FE9-4EEE-A6A4-C7C7DD6E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14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8FEBF-28E4-44AC-A32D-1949567B4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953378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B5D63C-5B5A-4A0C-A99D-9A377EFEB44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777289"/>
            <a:ext cx="5157787" cy="4352923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−"/>
              <a:defRPr/>
            </a:lvl1pPr>
            <a:lvl2pPr marL="685800" indent="-228600">
              <a:buFont typeface="Arial" panose="020B0604020202020204" pitchFamily="34" charset="0"/>
              <a:buChar char="−"/>
              <a:defRPr/>
            </a:lvl2pPr>
            <a:lvl3pPr marL="1143000" indent="-228600">
              <a:buFont typeface="Arial" panose="020B0604020202020204" pitchFamily="34" charset="0"/>
              <a:buChar char="−"/>
              <a:defRPr/>
            </a:lvl3pPr>
            <a:lvl4pPr marL="1600200" indent="-228600">
              <a:buFont typeface="Arial" panose="020B0604020202020204" pitchFamily="34" charset="0"/>
              <a:buChar char="−"/>
              <a:defRPr/>
            </a:lvl4pPr>
            <a:lvl5pPr marL="2057400" indent="-228600"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551E48-FE96-45A4-9CE8-55058494A62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953378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B4701F-DD53-4579-B554-919BF4B6276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777289"/>
            <a:ext cx="5183188" cy="4352923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−"/>
              <a:defRPr/>
            </a:lvl1pPr>
            <a:lvl2pPr marL="685800" indent="-228600">
              <a:buFont typeface="Arial" panose="020B0604020202020204" pitchFamily="34" charset="0"/>
              <a:buChar char="−"/>
              <a:defRPr/>
            </a:lvl2pPr>
            <a:lvl3pPr marL="1143000" indent="-228600">
              <a:buFont typeface="Arial" panose="020B0604020202020204" pitchFamily="34" charset="0"/>
              <a:buChar char="−"/>
              <a:defRPr/>
            </a:lvl3pPr>
            <a:lvl4pPr marL="1600200" indent="-228600">
              <a:buFont typeface="Arial" panose="020B0604020202020204" pitchFamily="34" charset="0"/>
              <a:buChar char="−"/>
              <a:defRPr/>
            </a:lvl4pPr>
            <a:lvl5pPr marL="2057400" indent="-228600"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1C3CFD-53B1-4402-AB45-3A4B3F0F4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94DC0648-3FFA-45DA-9507-095BB0D4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851"/>
            <a:ext cx="10515600" cy="62392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661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FB7BB-1FE9-4EEE-A6A4-C7C7DD6E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829C69B0-48D3-46C4-AEF7-72D7BBC4D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665" y="194684"/>
            <a:ext cx="11132976" cy="6239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947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D8FAA-527A-4D35-9B78-6E7E95124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F0DCA77-9F0F-41CE-A653-16E9F5A00948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067641" y="4295081"/>
            <a:ext cx="2346304" cy="12677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8000" b="1" kern="1200" smtClean="0">
                <a:solidFill>
                  <a:srgbClr val="9C67A8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dirty="0"/>
              <a:t>00%</a:t>
            </a:r>
            <a:endParaRPr lang="en-GB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D07A0AD-EFE2-4D69-936B-2ACF49C9370F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067641" y="5640422"/>
            <a:ext cx="2346304" cy="7159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400" kern="1200" smtClean="0">
                <a:solidFill>
                  <a:schemeClr val="tx1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sz="1400" dirty="0"/>
              <a:t>Annotated text is second level text and appears in Black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EBBC90C-D280-4615-AABD-1C500D7E98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870992" y="4295081"/>
            <a:ext cx="2346304" cy="12677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8000" b="1" kern="1200" smtClean="0">
                <a:solidFill>
                  <a:srgbClr val="9C67A8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dirty="0"/>
              <a:t>00%</a:t>
            </a:r>
            <a:endParaRPr lang="en-GB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A2BA190-4146-45E5-8303-ED0E03025F7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870992" y="5640422"/>
            <a:ext cx="2346304" cy="7159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400" kern="1200" smtClean="0">
                <a:solidFill>
                  <a:schemeClr val="tx1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sz="1400" dirty="0"/>
              <a:t>Annotated text is second level text and appears in Black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AF7723F-B1AF-46EF-9611-BD994371028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674343" y="4287497"/>
            <a:ext cx="2346304" cy="12677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8000" b="1" kern="1200" smtClean="0">
                <a:solidFill>
                  <a:srgbClr val="9C67A8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dirty="0"/>
              <a:t>00%</a:t>
            </a:r>
            <a:endParaRPr lang="en-GB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EE93A30-AF3D-4020-99AC-975F3E67A99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6674343" y="5632838"/>
            <a:ext cx="2346304" cy="7159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400" kern="1200" smtClean="0">
                <a:solidFill>
                  <a:schemeClr val="tx1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sz="1400" dirty="0"/>
              <a:t>Annotated text is second level text and appears in Black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C4B19B2-7661-4EB7-A927-34107A411361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9477694" y="4295081"/>
            <a:ext cx="2346304" cy="12677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8000" b="1" kern="1200" smtClean="0">
                <a:solidFill>
                  <a:srgbClr val="9C67A8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dirty="0"/>
              <a:t>00%</a:t>
            </a:r>
            <a:endParaRPr lang="en-GB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18176F1-924B-4E72-B2E2-2A37E138B744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9477694" y="5640422"/>
            <a:ext cx="2346304" cy="7159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400" kern="1200" smtClean="0">
                <a:solidFill>
                  <a:schemeClr val="tx1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sz="1400" dirty="0"/>
              <a:t>Annotated text is second level text and appears in Black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5E5FE57-5E50-40A4-AEA0-B29699E72D4B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838199" y="177800"/>
            <a:ext cx="11151637" cy="642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+mj-lt"/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693A1F6-3D99-46A1-A021-16E2D750AC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1035050"/>
            <a:ext cx="11152188" cy="2836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750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C78F3-89DA-4622-A4E2-791EFF28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5274"/>
            <a:ext cx="3932237" cy="1735494"/>
          </a:xfrm>
          <a:prstGeom prst="rect">
            <a:avLst/>
          </a:prstGeom>
        </p:spPr>
        <p:txBody>
          <a:bodyPr anchor="t"/>
          <a:lstStyle>
            <a:lvl1pPr>
              <a:defRPr sz="3600" b="1"/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9936C-C0F0-4D60-AC1E-926ACFF10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205272"/>
            <a:ext cx="6722673" cy="6074229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−"/>
              <a:defRPr sz="3200"/>
            </a:lvl1pPr>
            <a:lvl2pPr marL="685800" indent="-228600">
              <a:buFont typeface="Arial" panose="020B0604020202020204" pitchFamily="34" charset="0"/>
              <a:buChar char="−"/>
              <a:defRPr sz="2800"/>
            </a:lvl2pPr>
            <a:lvl3pPr marL="1143000" indent="-228600">
              <a:buFont typeface="Arial" panose="020B0604020202020204" pitchFamily="34" charset="0"/>
              <a:buChar char="−"/>
              <a:defRPr sz="2400"/>
            </a:lvl3pPr>
            <a:lvl4pPr marL="1600200" indent="-228600">
              <a:buFont typeface="Arial" panose="020B0604020202020204" pitchFamily="34" charset="0"/>
              <a:buChar char="−"/>
              <a:defRPr sz="2000"/>
            </a:lvl4pPr>
            <a:lvl5pPr marL="2057400" indent="-228600">
              <a:buFont typeface="Arial" panose="020B0604020202020204" pitchFamily="34" charset="0"/>
              <a:buChar char="−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004B7-E7FE-4070-BADD-15805B43636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399"/>
            <a:ext cx="3932237" cy="42221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262E49-340A-4B50-9CB4-AB6A6408D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85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B98CF004-BFF8-0D47-B912-74B365B10A2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199456" y="1292096"/>
            <a:ext cx="4794944" cy="532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of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3A9E024-E439-2B42-BD00-9BFD5CAB4DEC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199456" y="2764550"/>
            <a:ext cx="4794944" cy="532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of text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8CD10B-5FD5-2E41-9CDE-07E10DB20F8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1199456" y="4287521"/>
            <a:ext cx="4794944" cy="532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of text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83728FA-6AC6-3349-8F38-8D8FAA0222D2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576053" y="1313582"/>
            <a:ext cx="4794944" cy="532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of text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D3B8BE9-361B-B341-A3D7-FC0EDD8B1C2A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576053" y="2786036"/>
            <a:ext cx="4794944" cy="532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of text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12385E85-014A-1C4D-AFDF-45F98EE96F9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576053" y="4309007"/>
            <a:ext cx="4794944" cy="532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of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A34BE4A-A8F0-7242-BB04-0F946AAB88FB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199456" y="1921629"/>
            <a:ext cx="4794944" cy="377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Second level of text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6582AD3-9CF2-B14B-9DCD-1BA9599BDBE3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76053" y="1921629"/>
            <a:ext cx="4794944" cy="377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Second level of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19AC1AE-6E7A-D646-BB12-3317AD0A27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1200908" y="3414927"/>
            <a:ext cx="4794944" cy="377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Second level of text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C7F0A48-2D58-154F-AB05-AE967414A8A3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6577505" y="3414927"/>
            <a:ext cx="4794944" cy="377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Second level of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DAA3CE2F-3C99-CB49-AAF7-944F90BC6D9C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1199456" y="4931990"/>
            <a:ext cx="4794944" cy="377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Second level of text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91325F27-04DA-FA4A-B22B-5A56AED3383D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6576053" y="4931990"/>
            <a:ext cx="4794944" cy="377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Second level of text</a:t>
            </a:r>
          </a:p>
        </p:txBody>
      </p:sp>
      <p:sp>
        <p:nvSpPr>
          <p:cNvPr id="15" name="Title 25">
            <a:extLst>
              <a:ext uri="{FF2B5EF4-FFF2-40B4-BE49-F238E27FC236}">
                <a16:creationId xmlns:a16="http://schemas.microsoft.com/office/drawing/2014/main" id="{4CDBB3A7-873F-E540-B1BA-97FF58F6D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1"/>
            <a:ext cx="10382944" cy="931313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765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5">
            <a:extLst>
              <a:ext uri="{FF2B5EF4-FFF2-40B4-BE49-F238E27FC236}">
                <a16:creationId xmlns:a16="http://schemas.microsoft.com/office/drawing/2014/main" id="{8BBDAB65-1207-6343-AE34-92E09A9A2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1"/>
            <a:ext cx="10382944" cy="931313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D467CBF-19AC-A541-8017-2D616D6D1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271742"/>
            <a:ext cx="10382944" cy="496557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buClr>
                <a:schemeClr val="tx1"/>
              </a:buCl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55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5">
            <a:extLst>
              <a:ext uri="{FF2B5EF4-FFF2-40B4-BE49-F238E27FC236}">
                <a16:creationId xmlns:a16="http://schemas.microsoft.com/office/drawing/2014/main" id="{2FA0AFF6-8546-CB4A-8B44-5A5A4E237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2"/>
            <a:ext cx="10369152" cy="931313"/>
          </a:xfrm>
          <a:prstGeom prst="rect">
            <a:avLst/>
          </a:prstGeo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36DD468-6123-274E-BB83-0E0F8071536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199456" y="1271743"/>
            <a:ext cx="10369152" cy="15592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smtClean="0">
                <a:solidFill>
                  <a:schemeClr val="tx1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/>
              <a:t>First level of text,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Exceatquis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disintum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doluptatio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blatium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quatem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eos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volo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berunt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Sandis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pore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necaboris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repro que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endia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dem.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restibusci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magname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velestionsed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ident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eni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consequ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iantion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ectatempos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imet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quissit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optatur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quam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volupid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qui od qui .</a:t>
            </a:r>
          </a:p>
          <a:p>
            <a:pPr lvl="0"/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DC6EDB14-ADC1-6440-8C93-553117E3F895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1200796" y="4429258"/>
            <a:ext cx="3114757" cy="1262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0" b="1">
                <a:solidFill>
                  <a:srgbClr val="41BBDA"/>
                </a:solidFill>
              </a:defRPr>
            </a:lvl1pPr>
          </a:lstStyle>
          <a:p>
            <a:r>
              <a:rPr lang="en-US" dirty="0"/>
              <a:t>00%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760CE4C-A1B0-B744-B403-45EF1945E9A0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1295467" y="5713695"/>
            <a:ext cx="3020087" cy="7345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GB" sz="1400" dirty="0"/>
              <a:t>Annotated text is second level text and appears in Black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8E38EF7-42C3-064A-8007-8AB33E290ABC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4827323" y="4429258"/>
            <a:ext cx="3114757" cy="1262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0" b="1">
                <a:solidFill>
                  <a:srgbClr val="41BBDA"/>
                </a:solidFill>
              </a:defRPr>
            </a:lvl1pPr>
          </a:lstStyle>
          <a:p>
            <a:r>
              <a:rPr lang="en-US" dirty="0"/>
              <a:t>00%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31FAEEE2-76F3-9E4F-A70B-2ECF4B344670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4921994" y="5713695"/>
            <a:ext cx="3020087" cy="7345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GB" sz="1400" dirty="0"/>
              <a:t>Annotated text is second level text and appears in Black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2C60B6D8-3F84-4A44-A43A-E6AE07D9F07A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8453851" y="4429258"/>
            <a:ext cx="3114757" cy="1262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0" b="1">
                <a:solidFill>
                  <a:srgbClr val="41BBDA"/>
                </a:solidFill>
              </a:defRPr>
            </a:lvl1pPr>
          </a:lstStyle>
          <a:p>
            <a:r>
              <a:rPr lang="en-US" dirty="0"/>
              <a:t>00%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4BAF1565-3E94-EB45-ADA5-BF55D8409D70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8548522" y="5713695"/>
            <a:ext cx="3020087" cy="7345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GB" sz="1400" dirty="0"/>
              <a:t>Annotated text is second level text and appears in Black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8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5">
            <a:extLst>
              <a:ext uri="{FF2B5EF4-FFF2-40B4-BE49-F238E27FC236}">
                <a16:creationId xmlns:a16="http://schemas.microsoft.com/office/drawing/2014/main" id="{8DF38BD4-A50A-AE42-82D1-C40C27D3F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2"/>
            <a:ext cx="10369152" cy="931313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525CB14-BB5E-7648-9740-B28AA0B3627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199456" y="1271743"/>
            <a:ext cx="10369152" cy="15592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smtClean="0">
                <a:solidFill>
                  <a:schemeClr val="tx1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/>
              <a:t>First level of text,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Exceatquis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disintum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doluptatio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blatium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quatem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eos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volo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berunt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Sandis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pore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necaboris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repro que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endia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dem.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restibusci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magname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velestionsed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ident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eni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consequ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iantion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ectatempos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imet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quissit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optatur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quam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volupid</a:t>
            </a:r>
            <a:r>
              <a:rPr lang="en-GB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qui od qui .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A67D0AA0-98AC-014E-BC4C-C03D04F71EF5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1199456" y="4797152"/>
            <a:ext cx="10350169" cy="17353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41BBDA"/>
                </a:solidFill>
              </a:defRPr>
            </a:lvl1pPr>
          </a:lstStyle>
          <a:p>
            <a:r>
              <a:rPr lang="en-US" sz="3600" kern="0" dirty="0"/>
              <a:t>Pull-out statements or facts are in our bright </a:t>
            </a:r>
            <a:r>
              <a:rPr lang="en-US" sz="3600" kern="0" dirty="0" err="1"/>
              <a:t>colour</a:t>
            </a:r>
            <a:r>
              <a:rPr lang="en-US" sz="3600" kern="0" dirty="0"/>
              <a:t> option and set in 36pt</a:t>
            </a:r>
          </a:p>
        </p:txBody>
      </p:sp>
    </p:spTree>
    <p:extLst>
      <p:ext uri="{BB962C8B-B14F-4D97-AF65-F5344CB8AC3E}">
        <p14:creationId xmlns:p14="http://schemas.microsoft.com/office/powerpoint/2010/main" val="2243693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FC248583-EBC6-724A-8F89-6F25EA56AFBC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2567608" y="5391218"/>
            <a:ext cx="2664296" cy="756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GB" sz="1400" dirty="0"/>
              <a:t>Optional image annotation goes here</a:t>
            </a:r>
            <a:endParaRPr lang="en-US" dirty="0"/>
          </a:p>
        </p:txBody>
      </p:sp>
      <p:sp>
        <p:nvSpPr>
          <p:cNvPr id="10" name="Title 25">
            <a:extLst>
              <a:ext uri="{FF2B5EF4-FFF2-40B4-BE49-F238E27FC236}">
                <a16:creationId xmlns:a16="http://schemas.microsoft.com/office/drawing/2014/main" id="{7E70F4E5-979A-B847-8308-3400930D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2"/>
            <a:ext cx="10465163" cy="931313"/>
          </a:xfrm>
          <a:prstGeom prst="rect">
            <a:avLst/>
          </a:prstGeo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656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5">
            <a:extLst>
              <a:ext uri="{FF2B5EF4-FFF2-40B4-BE49-F238E27FC236}">
                <a16:creationId xmlns:a16="http://schemas.microsoft.com/office/drawing/2014/main" id="{62C01118-46FA-6543-81EC-39CC0151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2"/>
            <a:ext cx="10369152" cy="931313"/>
          </a:xfrm>
          <a:prstGeom prst="rect">
            <a:avLst/>
          </a:prstGeo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169FC740-C454-42A2-8D65-0A226C8EF0AE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2659276" y="2881907"/>
            <a:ext cx="2284596" cy="756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GB" sz="1400" dirty="0"/>
              <a:t>Image annotation sits </a:t>
            </a:r>
            <a:br>
              <a:rPr lang="en-GB" sz="1400" dirty="0"/>
            </a:br>
            <a:r>
              <a:rPr lang="en-GB" sz="1400" dirty="0"/>
              <a:t>within a coloured box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13ED9F54-27A5-43C9-A56F-0E14A99BA52A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2659276" y="5596692"/>
            <a:ext cx="2258376" cy="756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GB" sz="1400" dirty="0"/>
              <a:t>Image annotation sits </a:t>
            </a:r>
            <a:br>
              <a:rPr lang="en-GB" sz="1400" dirty="0"/>
            </a:br>
            <a:r>
              <a:rPr lang="en-GB" sz="1400" dirty="0"/>
              <a:t>within a coloured box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2C7F4EE-5970-4C75-B40E-AF13BE3368D9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5231904" y="2881907"/>
            <a:ext cx="2284596" cy="756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GB" sz="1400" dirty="0"/>
              <a:t>Image annotation sits </a:t>
            </a:r>
            <a:br>
              <a:rPr lang="en-GB" sz="1400" dirty="0"/>
            </a:br>
            <a:r>
              <a:rPr lang="en-GB" sz="1400" dirty="0"/>
              <a:t>within a coloured box</a:t>
            </a:r>
            <a:endParaRPr lang="en-US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E0A117D6-84A3-42B6-B6C0-C5287F38E56E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5231904" y="5596692"/>
            <a:ext cx="2258376" cy="756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GB" sz="1400" dirty="0"/>
              <a:t>Image annotation sits </a:t>
            </a:r>
            <a:br>
              <a:rPr lang="en-GB" sz="1400" dirty="0"/>
            </a:br>
            <a:r>
              <a:rPr lang="en-GB" sz="1400" dirty="0"/>
              <a:t>within a coloured box</a:t>
            </a:r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1C57CC53-DDA5-48DA-ADB1-DBEF105B6DED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7830752" y="2881907"/>
            <a:ext cx="2284596" cy="756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GB" sz="1400" dirty="0"/>
              <a:t>Image annotation sits </a:t>
            </a:r>
            <a:br>
              <a:rPr lang="en-GB" sz="1400" dirty="0"/>
            </a:br>
            <a:r>
              <a:rPr lang="en-GB" sz="1400" dirty="0"/>
              <a:t>within a coloured box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76B4A497-2F1A-4EE6-9497-D55B87E834F2}"/>
              </a:ext>
            </a:extLst>
          </p:cNvPr>
          <p:cNvSpPr>
            <a:spLocks noGrp="1"/>
          </p:cNvSpPr>
          <p:nvPr>
            <p:ph sz="half" idx="4294967295" hasCustomPrompt="1"/>
          </p:nvPr>
        </p:nvSpPr>
        <p:spPr>
          <a:xfrm>
            <a:off x="7830752" y="5596692"/>
            <a:ext cx="2258376" cy="756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GB" sz="1400" dirty="0"/>
              <a:t>Image annotation sits </a:t>
            </a:r>
            <a:br>
              <a:rPr lang="en-GB" sz="1400" dirty="0"/>
            </a:br>
            <a:r>
              <a:rPr lang="en-GB" sz="1400" dirty="0"/>
              <a:t>within a coloured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97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2BFDCC6-00EC-8D4E-B251-5C180A29CAFB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auto">
          <a:xfrm>
            <a:off x="6768075" y="2348880"/>
            <a:ext cx="4814325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System Font Regular"/>
              <a:buChar char="-"/>
              <a:defRPr sz="1800"/>
            </a:lvl1pPr>
            <a:lvl2pPr marL="742950" indent="-285750">
              <a:buFont typeface="System Font Regular"/>
              <a:buChar char="-"/>
              <a:defRPr sz="1600"/>
            </a:lvl2pPr>
          </a:lstStyle>
          <a:p>
            <a:pPr lvl="0"/>
            <a:r>
              <a:rPr lang="en-GB" dirty="0"/>
              <a:t>First level of bulleted text</a:t>
            </a:r>
          </a:p>
          <a:p>
            <a:pPr lvl="1"/>
            <a:r>
              <a:rPr lang="en-GB" dirty="0"/>
              <a:t>Second level of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457ADC93-E7D5-2E4D-9C8B-974A4F4706CB}"/>
              </a:ext>
            </a:extLst>
          </p:cNvPr>
          <p:cNvSpPr>
            <a:spLocks noGrp="1"/>
          </p:cNvSpPr>
          <p:nvPr>
            <p:ph idx="10" hasCustomPrompt="1"/>
          </p:nvPr>
        </p:nvSpPr>
        <p:spPr bwMode="auto">
          <a:xfrm>
            <a:off x="6778698" y="1074260"/>
            <a:ext cx="4814325" cy="105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System Font Regular"/>
              <a:buNone/>
              <a:defRPr lang="en-GB" sz="1800" kern="1200" dirty="0">
                <a:solidFill>
                  <a:schemeClr val="tx1"/>
                </a:solidFill>
                <a:effectLst/>
                <a:latin typeface="+mn-lt"/>
              </a:defRPr>
            </a:lvl1pPr>
            <a:lvl2pPr marL="457200" indent="0">
              <a:buFont typeface="System Font Regular"/>
              <a:buNone/>
              <a:defRPr sz="1800"/>
            </a:lvl2pPr>
          </a:lstStyle>
          <a:p>
            <a:r>
              <a:rPr lang="en-US" dirty="0"/>
              <a:t>First level of text, </a:t>
            </a:r>
            <a:endParaRPr lang="en-GB" sz="2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" name="Title 25">
            <a:extLst>
              <a:ext uri="{FF2B5EF4-FFF2-40B4-BE49-F238E27FC236}">
                <a16:creationId xmlns:a16="http://schemas.microsoft.com/office/drawing/2014/main" id="{30AD4320-6B30-1344-9149-0657090F7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2"/>
            <a:ext cx="10393567" cy="931313"/>
          </a:xfrm>
          <a:prstGeom prst="rect">
            <a:avLst/>
          </a:prstGeo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490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7083EA-34CD-4219-AD00-8FDA377E56BC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12192000" cy="6859024"/>
          </a:xfrm>
          <a:prstGeom prst="rect">
            <a:avLst/>
          </a:prstGeom>
          <a:solidFill>
            <a:srgbClr val="4F1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9E72993-31D8-476C-90F3-0E5128FD56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924395"/>
            <a:ext cx="3715072" cy="3009208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16FDED8-1670-4EE4-9930-0AFE975B8C7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362128" y="1935201"/>
            <a:ext cx="5714933" cy="24688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Divider title, this can go over more than one line</a:t>
            </a:r>
            <a:endParaRPr lang="en-GB" dirty="0"/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15855CC5-7328-4CEC-BBED-67256917240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360510" y="4700587"/>
            <a:ext cx="5714933" cy="1655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Divider sub-title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20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3270FA-B538-0E46-AB27-6C9D046BA35E}"/>
              </a:ext>
            </a:extLst>
          </p:cNvPr>
          <p:cNvSpPr/>
          <p:nvPr userDrawn="1"/>
        </p:nvSpPr>
        <p:spPr>
          <a:xfrm>
            <a:off x="0" y="0"/>
            <a:ext cx="653752" cy="6858000"/>
          </a:xfrm>
          <a:prstGeom prst="rect">
            <a:avLst/>
          </a:prstGeom>
          <a:solidFill>
            <a:srgbClr val="073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Arial Regular"/>
            </a:endParaRPr>
          </a:p>
        </p:txBody>
      </p:sp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4306119E-7553-472A-9C4E-C3EEAC51AC8E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31" y="260648"/>
            <a:ext cx="450453" cy="36512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2721C-F18D-49F1-83FD-E8815364DDBC}"/>
              </a:ext>
            </a:extLst>
          </p:cNvPr>
          <p:cNvSpPr txBox="1">
            <a:spLocks/>
          </p:cNvSpPr>
          <p:nvPr userDrawn="1"/>
        </p:nvSpPr>
        <p:spPr>
          <a:xfrm>
            <a:off x="120020" y="6448251"/>
            <a:ext cx="4313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0F3BD6-ADF2-E64F-928A-52842DEA67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695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2" charset="-128"/>
        </a:defRPr>
      </a:lvl9pPr>
    </p:titleStyle>
    <p:bodyStyle>
      <a:lvl1pPr marL="457200" indent="-4572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System Font Regular"/>
        <a:buChar char="-"/>
        <a:defRPr sz="3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System Font Regular"/>
        <a:buChar char="-"/>
        <a:defRPr sz="2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System Font Regular"/>
        <a:buChar char="-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System Font Regular"/>
        <a:buChar char="-"/>
        <a:defRPr sz="2000" b="0" i="0">
          <a:solidFill>
            <a:schemeClr val="tx1"/>
          </a:solidFill>
          <a:latin typeface="Arial Regular"/>
          <a:ea typeface="+mn-e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System Font Regular"/>
        <a:buChar char="-"/>
        <a:defRPr sz="2000" b="0" i="0" baseline="0">
          <a:solidFill>
            <a:schemeClr val="tx1"/>
          </a:solidFill>
          <a:latin typeface="Arial Regular"/>
          <a:ea typeface="+mn-ea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7FB900-79E2-4A0E-AB2A-297DAF4BBE03}"/>
              </a:ext>
            </a:extLst>
          </p:cNvPr>
          <p:cNvSpPr/>
          <p:nvPr userDrawn="1"/>
        </p:nvSpPr>
        <p:spPr>
          <a:xfrm>
            <a:off x="0" y="2825"/>
            <a:ext cx="683568" cy="6858000"/>
          </a:xfrm>
          <a:prstGeom prst="rect">
            <a:avLst/>
          </a:prstGeom>
          <a:solidFill>
            <a:srgbClr val="4F1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FFFFFF"/>
              </a:solidFill>
              <a:latin typeface="Arial Regular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77C2E88-1677-40E0-825B-29082C5EB068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760" y="275537"/>
            <a:ext cx="432048" cy="34995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FEF1A-836B-4924-9592-831FC95F7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743" y="6356349"/>
            <a:ext cx="4105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7A723A4-B207-4971-A884-C6351F186E8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41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2">
            <a:extLst>
              <a:ext uri="{FF2B5EF4-FFF2-40B4-BE49-F238E27FC236}">
                <a16:creationId xmlns:a16="http://schemas.microsoft.com/office/drawing/2014/main" id="{4048F0A1-EE35-42CA-B7CF-1FDA5D12788B}"/>
              </a:ext>
            </a:extLst>
          </p:cNvPr>
          <p:cNvSpPr/>
          <p:nvPr/>
        </p:nvSpPr>
        <p:spPr>
          <a:xfrm>
            <a:off x="910361" y="1223308"/>
            <a:ext cx="1307282" cy="1064814"/>
          </a:xfrm>
          <a:custGeom>
            <a:avLst/>
            <a:gdLst/>
            <a:ahLst/>
            <a:cxnLst/>
            <a:rect l="l" t="t" r="r" b="b"/>
            <a:pathLst>
              <a:path w="568325" h="462915">
                <a:moveTo>
                  <a:pt x="567931" y="292227"/>
                </a:moveTo>
                <a:lnTo>
                  <a:pt x="0" y="292227"/>
                </a:lnTo>
                <a:lnTo>
                  <a:pt x="0" y="462788"/>
                </a:lnTo>
                <a:lnTo>
                  <a:pt x="567931" y="462788"/>
                </a:lnTo>
                <a:lnTo>
                  <a:pt x="567931" y="292227"/>
                </a:lnTo>
                <a:close/>
              </a:path>
              <a:path w="568325" h="462915">
                <a:moveTo>
                  <a:pt x="567931" y="0"/>
                </a:moveTo>
                <a:lnTo>
                  <a:pt x="0" y="0"/>
                </a:lnTo>
                <a:lnTo>
                  <a:pt x="0" y="170548"/>
                </a:lnTo>
                <a:lnTo>
                  <a:pt x="567931" y="170548"/>
                </a:lnTo>
                <a:lnTo>
                  <a:pt x="567931" y="0"/>
                </a:lnTo>
                <a:close/>
              </a:path>
            </a:pathLst>
          </a:custGeom>
          <a:solidFill>
            <a:srgbClr val="00B0E3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66B4F607-B1AE-43CC-97FA-187EB448C353}"/>
              </a:ext>
            </a:extLst>
          </p:cNvPr>
          <p:cNvSpPr txBox="1"/>
          <p:nvPr/>
        </p:nvSpPr>
        <p:spPr>
          <a:xfrm>
            <a:off x="910361" y="2502144"/>
            <a:ext cx="8398231" cy="41934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43915">
              <a:spcBef>
                <a:spcPts val="100"/>
              </a:spcBef>
            </a:pPr>
            <a:r>
              <a:rPr lang="en-GB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</a:t>
            </a:r>
            <a:r>
              <a:rPr lang="en-GB" spc="-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librarian </a:t>
            </a:r>
            <a:r>
              <a:rPr lang="en-GB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access to Inspec </a:t>
            </a:r>
            <a:r>
              <a:rPr lang="en-GB" spc="-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your library’s </a:t>
            </a:r>
            <a:r>
              <a:rPr lang="en-GB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</a:t>
            </a:r>
            <a:r>
              <a:rPr lang="en-GB" spc="-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resources. </a:t>
            </a:r>
            <a:r>
              <a:rPr lang="en-GB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out </a:t>
            </a:r>
            <a:r>
              <a:rPr lang="en-GB" spc="-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more:</a:t>
            </a:r>
            <a:r>
              <a:rPr lang="en-GB" spc="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pc="-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theiet.org/</a:t>
            </a:r>
            <a:r>
              <a:rPr lang="en-GB" spc="-5" dirty="0" err="1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843915">
              <a:spcBef>
                <a:spcPts val="100"/>
              </a:spcBef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843915">
              <a:spcBef>
                <a:spcPts val="100"/>
              </a:spcBef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Whether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you’re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looking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for inspiration for your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next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research project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or compiling a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comprehensive literature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review,</a:t>
            </a:r>
            <a:r>
              <a:rPr lang="en-GB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journey starts with Inspec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the definitive physics and engineering database from the IET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5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399540">
              <a:spcBef>
                <a:spcPts val="5"/>
              </a:spcBef>
            </a:pPr>
            <a:r>
              <a:rPr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Containing </a:t>
            </a:r>
            <a:r>
              <a:rPr spc="-10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</a:t>
            </a:r>
            <a:r>
              <a:rPr lang="en-GB" spc="-1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spc="-1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million </a:t>
            </a:r>
            <a:r>
              <a:rPr spc="-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records </a:t>
            </a:r>
            <a:r>
              <a:rPr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pc="-3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 research literature, </a:t>
            </a:r>
            <a:r>
              <a:rPr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Inspec </a:t>
            </a:r>
            <a:r>
              <a:rPr spc="-5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pc="-10"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00B0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can:</a:t>
            </a:r>
            <a:endParaRPr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7815" indent="-285750">
              <a:spcBef>
                <a:spcPts val="5"/>
              </a:spcBef>
              <a:buClr>
                <a:srgbClr val="00B0E3"/>
              </a:buClr>
              <a:buFont typeface="Europa-Regular" panose="02000000000000000000" pitchFamily="50" charset="0"/>
              <a:buChar char="–"/>
              <a:tabLst>
                <a:tab pos="121285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Pinpoint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relevant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literature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easily with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precise, subject-specific</a:t>
            </a:r>
            <a:r>
              <a:rPr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indexing.</a:t>
            </a:r>
          </a:p>
          <a:p>
            <a:pPr marL="297815" marR="184785" indent="-285750">
              <a:buClr>
                <a:srgbClr val="00B0E3"/>
              </a:buClr>
              <a:buFont typeface="Europa-Regular" panose="02000000000000000000" pitchFamily="50" charset="0"/>
              <a:buChar char="–"/>
              <a:tabLst>
                <a:tab pos="121285" algn="l"/>
              </a:tabLst>
            </a:pPr>
            <a:r>
              <a:rPr lang="en-GB" spc="-5" dirty="0">
                <a:latin typeface="Arial" panose="020B0604020202020204" pitchFamily="34" charset="0"/>
                <a:cs typeface="Arial" panose="020B0604020202020204" pitchFamily="34" charset="0"/>
              </a:rPr>
              <a:t>Discover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 latest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research from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global publications selected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quality and</a:t>
            </a:r>
            <a:r>
              <a:rPr lang="en-GB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relevance.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7815" indent="-285750">
              <a:buClr>
                <a:srgbClr val="00B0E3"/>
              </a:buClr>
              <a:buFont typeface="Europa-Regular" panose="02000000000000000000" pitchFamily="50" charset="0"/>
              <a:buChar char="–"/>
              <a:tabLst>
                <a:tab pos="121285" algn="l"/>
              </a:tabLst>
            </a:pPr>
            <a:r>
              <a:rPr lang="en-GB" spc="-5" dirty="0">
                <a:latin typeface="Arial" panose="020B0604020202020204" pitchFamily="34" charset="0"/>
                <a:cs typeface="Arial" panose="020B0604020202020204" pitchFamily="34" charset="0"/>
              </a:rPr>
              <a:t>Save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time with DOI 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links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to full-text articles –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Inspec indexes </a:t>
            </a:r>
            <a:r>
              <a:rPr lang="en-GB" spc="-10" dirty="0">
                <a:latin typeface="Arial" panose="020B0604020202020204" pitchFamily="34" charset="0"/>
                <a:cs typeface="Arial" panose="020B0604020202020204" pitchFamily="34" charset="0"/>
              </a:rPr>
              <a:t>preprints and </a:t>
            </a:r>
            <a:br>
              <a:rPr lang="en-GB" spc="-1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pc="-10" dirty="0">
                <a:latin typeface="Arial" panose="020B0604020202020204" pitchFamily="34" charset="0"/>
                <a:cs typeface="Arial" panose="020B0604020202020204" pitchFamily="34" charset="0"/>
              </a:rPr>
              <a:t>Open Access journals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380235A-CD4F-4F57-9090-286614319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361" y="356100"/>
            <a:ext cx="2883408" cy="6217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1D44BA9-F80A-4A76-9E6E-1F887DDA3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7643" y="1053189"/>
            <a:ext cx="5310076" cy="151803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4A01E54-D362-425B-AB17-51CA43407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08592" y="-1"/>
            <a:ext cx="2875026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1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09168-344E-401C-B460-AA239A9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434" y="1"/>
            <a:ext cx="10564266" cy="931313"/>
          </a:xfrm>
        </p:spPr>
        <p:txBody>
          <a:bodyPr/>
          <a:lstStyle/>
          <a:p>
            <a:r>
              <a:rPr lang="en-GB" dirty="0"/>
              <a:t>Precise indexing makes it easy to find literature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CE45F3-8B75-42BD-802B-3FBE558895E8}"/>
              </a:ext>
            </a:extLst>
          </p:cNvPr>
          <p:cNvSpPr/>
          <p:nvPr/>
        </p:nvSpPr>
        <p:spPr>
          <a:xfrm>
            <a:off x="891134" y="1619250"/>
            <a:ext cx="2677566" cy="1185372"/>
          </a:xfrm>
          <a:prstGeom prst="rect">
            <a:avLst/>
          </a:prstGeom>
          <a:solidFill>
            <a:srgbClr val="073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Physics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inc.</a:t>
            </a:r>
            <a:r>
              <a:rPr lang="en-GB" dirty="0"/>
              <a:t> Astrophysics)</a:t>
            </a:r>
          </a:p>
          <a:p>
            <a:pPr algn="ctr"/>
            <a:r>
              <a:rPr lang="en-GB" dirty="0"/>
              <a:t>12m+ items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BEE404-75AC-4A51-A960-B8A90F7E1381}"/>
              </a:ext>
            </a:extLst>
          </p:cNvPr>
          <p:cNvSpPr/>
          <p:nvPr/>
        </p:nvSpPr>
        <p:spPr>
          <a:xfrm>
            <a:off x="3643512" y="1619250"/>
            <a:ext cx="2677566" cy="1181099"/>
          </a:xfrm>
          <a:prstGeom prst="rect">
            <a:avLst/>
          </a:prstGeom>
          <a:solidFill>
            <a:srgbClr val="073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Electrical and Electronic Engineering</a:t>
            </a:r>
          </a:p>
          <a:p>
            <a:pPr algn="ctr"/>
            <a:r>
              <a:rPr lang="en-GB" dirty="0"/>
              <a:t>9m+ items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CC70F1-F359-4097-BC5F-DBC3539E4FB9}"/>
              </a:ext>
            </a:extLst>
          </p:cNvPr>
          <p:cNvSpPr/>
          <p:nvPr/>
        </p:nvSpPr>
        <p:spPr>
          <a:xfrm>
            <a:off x="6395890" y="1619250"/>
            <a:ext cx="2677566" cy="1181099"/>
          </a:xfrm>
          <a:prstGeom prst="rect">
            <a:avLst/>
          </a:prstGeom>
          <a:solidFill>
            <a:srgbClr val="073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Computing and Control</a:t>
            </a:r>
          </a:p>
          <a:p>
            <a:pPr algn="ctr"/>
            <a:r>
              <a:rPr lang="en-GB" dirty="0"/>
              <a:t>Engineering</a:t>
            </a:r>
          </a:p>
          <a:p>
            <a:pPr algn="ctr"/>
            <a:r>
              <a:rPr lang="en-GB" dirty="0"/>
              <a:t>7.1m+ items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73D04D-9F00-4217-9F96-F91E254F65F1}"/>
              </a:ext>
            </a:extLst>
          </p:cNvPr>
          <p:cNvSpPr/>
          <p:nvPr/>
        </p:nvSpPr>
        <p:spPr>
          <a:xfrm>
            <a:off x="9177884" y="1619250"/>
            <a:ext cx="2677566" cy="1181099"/>
          </a:xfrm>
          <a:prstGeom prst="rect">
            <a:avLst/>
          </a:prstGeom>
          <a:solidFill>
            <a:srgbClr val="073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Production, Manufacturing and Mechanical Engineering</a:t>
            </a:r>
          </a:p>
          <a:p>
            <a:pPr algn="ctr"/>
            <a:r>
              <a:rPr lang="en-GB" dirty="0"/>
              <a:t>3.1m+ items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916236F4-F146-46A5-A219-7C65D33F3BE4}"/>
              </a:ext>
            </a:extLst>
          </p:cNvPr>
          <p:cNvSpPr txBox="1">
            <a:spLocks/>
          </p:cNvSpPr>
          <p:nvPr/>
        </p:nvSpPr>
        <p:spPr>
          <a:xfrm>
            <a:off x="3643513" y="2902874"/>
            <a:ext cx="2677566" cy="2328599"/>
          </a:xfrm>
          <a:prstGeom prst="rect">
            <a:avLst/>
          </a:prstGeom>
          <a:solidFill>
            <a:srgbClr val="073964">
              <a:alpha val="40000"/>
            </a:srgbClr>
          </a:solidFill>
        </p:spPr>
        <p:txBody>
          <a:bodyPr>
            <a:noAutofit/>
          </a:bodyPr>
          <a:lstStyle>
            <a:lvl1pPr marL="457200" indent="-4572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3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8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000" b="0" i="0">
                <a:solidFill>
                  <a:schemeClr val="tx1"/>
                </a:solidFill>
                <a:latin typeface="Arial Regular"/>
                <a:ea typeface="+mn-ea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000" b="0" i="0" baseline="0">
                <a:solidFill>
                  <a:schemeClr val="tx1"/>
                </a:solidFill>
                <a:latin typeface="Arial Regular"/>
                <a:ea typeface="+mn-ea"/>
              </a:defRPr>
            </a:lvl5pPr>
            <a:lvl6pPr marL="25146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2225" lvl="1" indent="0">
              <a:buNone/>
            </a:pPr>
            <a:r>
              <a:rPr lang="en-GB" sz="1600" b="1" kern="0" dirty="0"/>
              <a:t>Drill-down example: </a:t>
            </a:r>
          </a:p>
          <a:p>
            <a:pPr marL="307975" lvl="1" indent="-285750">
              <a:buFont typeface="Arial" panose="020B0604020202020204" pitchFamily="34" charset="0"/>
              <a:buChar char="↓"/>
            </a:pPr>
            <a:r>
              <a:rPr lang="en-GB" sz="1600" kern="0" dirty="0"/>
              <a:t>Power systems and applications </a:t>
            </a:r>
          </a:p>
          <a:p>
            <a:pPr marL="492125" lvl="2" indent="-285750">
              <a:buFont typeface="Arial" panose="020B0604020202020204" pitchFamily="34" charset="0"/>
              <a:buChar char="↓"/>
            </a:pPr>
            <a:r>
              <a:rPr lang="en-GB" sz="1600" kern="0" dirty="0"/>
              <a:t> Generating stations and plants </a:t>
            </a:r>
          </a:p>
          <a:p>
            <a:pPr marL="835025" lvl="3" indent="-285750">
              <a:buFont typeface="Arial" panose="020B0604020202020204" pitchFamily="34" charset="0"/>
              <a:buChar char="↓"/>
            </a:pPr>
            <a:r>
              <a:rPr lang="en-GB" sz="1600" kern="0" dirty="0"/>
              <a:t>Thermal power stations and plants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8CF5A52C-2D43-4D6F-8950-CC224AC0147F}"/>
              </a:ext>
            </a:extLst>
          </p:cNvPr>
          <p:cNvSpPr txBox="1">
            <a:spLocks/>
          </p:cNvSpPr>
          <p:nvPr/>
        </p:nvSpPr>
        <p:spPr>
          <a:xfrm>
            <a:off x="891134" y="2910149"/>
            <a:ext cx="2677566" cy="2321323"/>
          </a:xfrm>
          <a:prstGeom prst="rect">
            <a:avLst/>
          </a:prstGeom>
          <a:solidFill>
            <a:srgbClr val="073964">
              <a:alpha val="40000"/>
            </a:srgbClr>
          </a:solidFill>
        </p:spPr>
        <p:txBody>
          <a:bodyPr>
            <a:noAutofit/>
          </a:bodyPr>
          <a:lstStyle>
            <a:lvl1pPr marL="457200" indent="-4572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3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8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000" b="0" i="0">
                <a:solidFill>
                  <a:schemeClr val="tx1"/>
                </a:solidFill>
                <a:latin typeface="Arial Regular"/>
                <a:ea typeface="+mn-ea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000" b="0" i="0" baseline="0">
                <a:solidFill>
                  <a:schemeClr val="tx1"/>
                </a:solidFill>
                <a:latin typeface="Arial Regular"/>
                <a:ea typeface="+mn-ea"/>
              </a:defRPr>
            </a:lvl5pPr>
            <a:lvl6pPr marL="25146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2225" lvl="1" indent="0">
              <a:buNone/>
            </a:pPr>
            <a:r>
              <a:rPr lang="en-GB" sz="1600" b="1" kern="0" dirty="0"/>
              <a:t>Drill-down example: </a:t>
            </a:r>
          </a:p>
          <a:p>
            <a:pPr marL="307975" lvl="1" indent="-285750">
              <a:buFont typeface="Arial" panose="020B0604020202020204" pitchFamily="34" charset="0"/>
              <a:buChar char="↓"/>
            </a:pPr>
            <a:r>
              <a:rPr lang="en-GB" sz="1600" kern="0" dirty="0"/>
              <a:t>Nuclear Physics</a:t>
            </a:r>
          </a:p>
          <a:p>
            <a:pPr marL="492125" lvl="2" indent="-285750">
              <a:buFont typeface="Arial" panose="020B0604020202020204" pitchFamily="34" charset="0"/>
              <a:buChar char="↓"/>
            </a:pPr>
            <a:r>
              <a:rPr lang="en-GB" sz="1600" kern="0" dirty="0"/>
              <a:t>Nuclear reactions and scattering: specific reactions </a:t>
            </a:r>
          </a:p>
          <a:p>
            <a:pPr marL="835025" lvl="3" indent="-285750">
              <a:buFont typeface="Arial" panose="020B0604020202020204" pitchFamily="34" charset="0"/>
              <a:buChar char="↓"/>
            </a:pPr>
            <a:r>
              <a:rPr lang="en-GB" sz="1600" kern="0" dirty="0"/>
              <a:t>Heavy ion induced reactions and scattering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B929A0CF-972F-430A-94F3-2CCC237B9071}"/>
              </a:ext>
            </a:extLst>
          </p:cNvPr>
          <p:cNvSpPr txBox="1">
            <a:spLocks/>
          </p:cNvSpPr>
          <p:nvPr/>
        </p:nvSpPr>
        <p:spPr>
          <a:xfrm>
            <a:off x="6395890" y="2910150"/>
            <a:ext cx="2677566" cy="2328599"/>
          </a:xfrm>
          <a:prstGeom prst="rect">
            <a:avLst/>
          </a:prstGeom>
          <a:solidFill>
            <a:srgbClr val="073964">
              <a:alpha val="40000"/>
            </a:srgbClr>
          </a:solidFill>
        </p:spPr>
        <p:txBody>
          <a:bodyPr>
            <a:noAutofit/>
          </a:bodyPr>
          <a:lstStyle>
            <a:lvl1pPr marL="457200" indent="-4572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3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8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000" b="0" i="0">
                <a:solidFill>
                  <a:schemeClr val="tx1"/>
                </a:solidFill>
                <a:latin typeface="Arial Regular"/>
                <a:ea typeface="+mn-ea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000" b="0" i="0" baseline="0">
                <a:solidFill>
                  <a:schemeClr val="tx1"/>
                </a:solidFill>
                <a:latin typeface="Arial Regular"/>
                <a:ea typeface="+mn-ea"/>
              </a:defRPr>
            </a:lvl5pPr>
            <a:lvl6pPr marL="25146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2225" lvl="1" indent="0">
              <a:buNone/>
            </a:pPr>
            <a:r>
              <a:rPr lang="en-GB" sz="1600" b="1" kern="0" dirty="0"/>
              <a:t>Drill-down example: </a:t>
            </a:r>
          </a:p>
          <a:p>
            <a:pPr marL="307975" lvl="1" indent="-285750">
              <a:buFont typeface="Arial" panose="020B0604020202020204" pitchFamily="34" charset="0"/>
              <a:buChar char="↓"/>
            </a:pPr>
            <a:r>
              <a:rPr lang="en-GB" sz="1600" kern="0" dirty="0"/>
              <a:t>Systems and control theory</a:t>
            </a:r>
          </a:p>
          <a:p>
            <a:pPr marL="650875" lvl="2" indent="-285750">
              <a:buFont typeface="Arial" panose="020B0604020202020204" pitchFamily="34" charset="0"/>
              <a:buChar char="↓"/>
            </a:pPr>
            <a:r>
              <a:rPr lang="en-GB" sz="1600" kern="0" dirty="0"/>
              <a:t>Systems theory and cybernetics</a:t>
            </a:r>
          </a:p>
          <a:p>
            <a:pPr marL="993775" lvl="3" indent="-285750">
              <a:buFont typeface="Arial" panose="020B0604020202020204" pitchFamily="34" charset="0"/>
              <a:buChar char="↓"/>
            </a:pPr>
            <a:r>
              <a:rPr lang="en-GB" sz="1600" kern="0" dirty="0"/>
              <a:t>Applications of systems theory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7A2EB237-5753-4015-965A-5A3835BCA2C0}"/>
              </a:ext>
            </a:extLst>
          </p:cNvPr>
          <p:cNvSpPr txBox="1">
            <a:spLocks/>
          </p:cNvSpPr>
          <p:nvPr/>
        </p:nvSpPr>
        <p:spPr>
          <a:xfrm>
            <a:off x="9177884" y="2910150"/>
            <a:ext cx="2677566" cy="2328599"/>
          </a:xfrm>
          <a:prstGeom prst="rect">
            <a:avLst/>
          </a:prstGeom>
          <a:solidFill>
            <a:srgbClr val="073964">
              <a:alpha val="40000"/>
            </a:srgbClr>
          </a:solidFill>
        </p:spPr>
        <p:txBody>
          <a:bodyPr>
            <a:noAutofit/>
          </a:bodyPr>
          <a:lstStyle>
            <a:lvl1pPr marL="457200" indent="-4572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3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8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000" b="0" i="0">
                <a:solidFill>
                  <a:schemeClr val="tx1"/>
                </a:solidFill>
                <a:latin typeface="Arial Regular"/>
                <a:ea typeface="+mn-ea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stem Font Regular"/>
              <a:buChar char="-"/>
              <a:defRPr sz="2000" b="0" i="0" baseline="0">
                <a:solidFill>
                  <a:schemeClr val="tx1"/>
                </a:solidFill>
                <a:latin typeface="Arial Regular"/>
                <a:ea typeface="+mn-ea"/>
              </a:defRPr>
            </a:lvl5pPr>
            <a:lvl6pPr marL="25146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2225" lvl="1" indent="0">
              <a:buNone/>
            </a:pPr>
            <a:r>
              <a:rPr lang="en-GB" sz="1600" b="1" kern="0" dirty="0">
                <a:latin typeface="+mj-lt"/>
              </a:rPr>
              <a:t>Drill-down example: </a:t>
            </a:r>
          </a:p>
          <a:p>
            <a:pPr marL="307975" lvl="1" indent="-285750">
              <a:buFont typeface="Arial" panose="020B0604020202020204" pitchFamily="34" charset="0"/>
              <a:buChar char="↓"/>
            </a:pPr>
            <a:r>
              <a:rPr lang="en-GB" sz="1500" kern="0" dirty="0">
                <a:latin typeface="+mj-lt"/>
              </a:rPr>
              <a:t>General topics in manufacturing and production engineering</a:t>
            </a:r>
          </a:p>
          <a:p>
            <a:pPr marL="650875" lvl="2" indent="-285750">
              <a:buFont typeface="Arial" panose="020B0604020202020204" pitchFamily="34" charset="0"/>
              <a:buChar char="↓"/>
            </a:pPr>
            <a:r>
              <a:rPr lang="en-GB" sz="1500" kern="0" dirty="0">
                <a:latin typeface="+mj-lt"/>
              </a:rPr>
              <a:t>Information Technology</a:t>
            </a:r>
          </a:p>
          <a:p>
            <a:pPr marL="993775" lvl="3" indent="-285750">
              <a:buFont typeface="Arial" panose="020B0604020202020204" pitchFamily="34" charset="0"/>
              <a:buChar char="↓"/>
            </a:pPr>
            <a:r>
              <a:rPr lang="en-GB" sz="1500" kern="0" dirty="0">
                <a:latin typeface="+mj-lt"/>
              </a:rPr>
              <a:t>Information technology applications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860BEE8-1595-42C5-8E46-3502A2240170}"/>
              </a:ext>
            </a:extLst>
          </p:cNvPr>
          <p:cNvSpPr/>
          <p:nvPr/>
        </p:nvSpPr>
        <p:spPr>
          <a:xfrm>
            <a:off x="891134" y="5467350"/>
            <a:ext cx="2677566" cy="1272166"/>
          </a:xfrm>
          <a:prstGeom prst="rect">
            <a:avLst/>
          </a:prstGeom>
          <a:solidFill>
            <a:srgbClr val="23B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lvl="2" algn="ctr"/>
            <a:r>
              <a:rPr lang="en-GB" kern="0" dirty="0"/>
              <a:t>Fragmentation and relativistic heavy ion induced collisions</a:t>
            </a:r>
          </a:p>
          <a:p>
            <a:pPr algn="ctr"/>
            <a:r>
              <a:rPr lang="en-GB" dirty="0"/>
              <a:t>26,230 items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48EB4EA-C1C4-44CF-9D60-2DD39E49EA6F}"/>
              </a:ext>
            </a:extLst>
          </p:cNvPr>
          <p:cNvSpPr/>
          <p:nvPr/>
        </p:nvSpPr>
        <p:spPr>
          <a:xfrm>
            <a:off x="3643512" y="5463077"/>
            <a:ext cx="2677566" cy="1272166"/>
          </a:xfrm>
          <a:prstGeom prst="rect">
            <a:avLst/>
          </a:prstGeom>
          <a:solidFill>
            <a:srgbClr val="23B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Gas-turbine power  stations and plants</a:t>
            </a:r>
          </a:p>
          <a:p>
            <a:pPr algn="ctr"/>
            <a:r>
              <a:rPr lang="en-GB" dirty="0"/>
              <a:t>9,644 items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8E5029-597D-4EBE-919C-A200A137A7D0}"/>
              </a:ext>
            </a:extLst>
          </p:cNvPr>
          <p:cNvSpPr/>
          <p:nvPr/>
        </p:nvSpPr>
        <p:spPr>
          <a:xfrm>
            <a:off x="6395890" y="5463077"/>
            <a:ext cx="2677566" cy="1272166"/>
          </a:xfrm>
          <a:prstGeom prst="rect">
            <a:avLst/>
          </a:prstGeom>
          <a:solidFill>
            <a:srgbClr val="23B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Systems theory applications in biology and medicine</a:t>
            </a:r>
          </a:p>
          <a:p>
            <a:pPr algn="ctr"/>
            <a:r>
              <a:rPr lang="en-GB" dirty="0"/>
              <a:t>45,720 items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8072B7-58CE-4861-A54A-90B5482CE28E}"/>
              </a:ext>
            </a:extLst>
          </p:cNvPr>
          <p:cNvSpPr/>
          <p:nvPr/>
        </p:nvSpPr>
        <p:spPr>
          <a:xfrm>
            <a:off x="9177884" y="5463077"/>
            <a:ext cx="2677566" cy="1272166"/>
          </a:xfrm>
          <a:prstGeom prst="rect">
            <a:avLst/>
          </a:prstGeom>
          <a:solidFill>
            <a:srgbClr val="23B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Industrial applications </a:t>
            </a:r>
            <a:br>
              <a:rPr lang="en-GB" dirty="0"/>
            </a:br>
            <a:r>
              <a:rPr lang="en-GB" dirty="0"/>
              <a:t>of IT</a:t>
            </a:r>
          </a:p>
          <a:p>
            <a:pPr algn="ctr"/>
            <a:r>
              <a:rPr lang="en-GB" dirty="0"/>
              <a:t>233,431 items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37DF2CF-79CD-4ABF-859B-C36E38616B26}"/>
              </a:ext>
            </a:extLst>
          </p:cNvPr>
          <p:cNvSpPr txBox="1"/>
          <p:nvPr/>
        </p:nvSpPr>
        <p:spPr>
          <a:xfrm>
            <a:off x="878434" y="781050"/>
            <a:ext cx="10716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Covering over 4,500 journals from trusted global publishers, </a:t>
            </a:r>
            <a:r>
              <a:rPr lang="en-GB" sz="1600" dirty="0" err="1"/>
              <a:t>arXiv</a:t>
            </a:r>
            <a:r>
              <a:rPr lang="en-GB" sz="1600" dirty="0"/>
              <a:t> pre-prints, conferences, books and patents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Granular indexing makes it easy to narrow your search:</a:t>
            </a: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AE46E291-1A23-4CAB-936E-5BDE2C48339D}"/>
              </a:ext>
            </a:extLst>
          </p:cNvPr>
          <p:cNvSpPr/>
          <p:nvPr/>
        </p:nvSpPr>
        <p:spPr>
          <a:xfrm>
            <a:off x="2039417" y="5237535"/>
            <a:ext cx="266700" cy="224328"/>
          </a:xfrm>
          <a:prstGeom prst="downArrow">
            <a:avLst/>
          </a:prstGeom>
          <a:solidFill>
            <a:srgbClr val="073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868520A4-55B7-451A-94DE-0CCBB8C6F771}"/>
              </a:ext>
            </a:extLst>
          </p:cNvPr>
          <p:cNvSpPr/>
          <p:nvPr/>
        </p:nvSpPr>
        <p:spPr>
          <a:xfrm>
            <a:off x="4843662" y="5234534"/>
            <a:ext cx="266700" cy="224328"/>
          </a:xfrm>
          <a:prstGeom prst="downArrow">
            <a:avLst/>
          </a:prstGeom>
          <a:solidFill>
            <a:srgbClr val="073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F50CA0C4-A348-4217-9F3F-035D98F59224}"/>
              </a:ext>
            </a:extLst>
          </p:cNvPr>
          <p:cNvSpPr/>
          <p:nvPr/>
        </p:nvSpPr>
        <p:spPr>
          <a:xfrm>
            <a:off x="7601323" y="5234534"/>
            <a:ext cx="266700" cy="224328"/>
          </a:xfrm>
          <a:prstGeom prst="downArrow">
            <a:avLst/>
          </a:prstGeom>
          <a:solidFill>
            <a:srgbClr val="073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FDA15A58-ED44-46B5-8910-81B84AAE2933}"/>
              </a:ext>
            </a:extLst>
          </p:cNvPr>
          <p:cNvSpPr/>
          <p:nvPr/>
        </p:nvSpPr>
        <p:spPr>
          <a:xfrm>
            <a:off x="10383317" y="5231188"/>
            <a:ext cx="266700" cy="224328"/>
          </a:xfrm>
          <a:prstGeom prst="downArrow">
            <a:avLst/>
          </a:prstGeom>
          <a:solidFill>
            <a:srgbClr val="073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15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6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9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3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7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1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4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8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2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6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9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3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7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1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8" grpId="0" uiExpand="1" build="p" animBg="1"/>
      <p:bldP spid="19" grpId="0" uiExpand="1" build="p" animBg="1"/>
      <p:bldP spid="20" grpId="0" uiExpand="1" build="p" animBg="1"/>
      <p:bldP spid="21" grpId="0" uiExpand="1" build="p" animBg="1"/>
      <p:bldP spid="22" grpId="0" animBg="1"/>
      <p:bldP spid="23" grpId="0" animBg="1"/>
      <p:bldP spid="24" grpId="0" animBg="1"/>
      <p:bldP spid="25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E63E6FE-8401-33E6-97A4-968DE019B9B4}"/>
              </a:ext>
            </a:extLst>
          </p:cNvPr>
          <p:cNvGrpSpPr/>
          <p:nvPr/>
        </p:nvGrpSpPr>
        <p:grpSpPr>
          <a:xfrm>
            <a:off x="2479599" y="931314"/>
            <a:ext cx="6781719" cy="4410000"/>
            <a:chOff x="1951093" y="651954"/>
            <a:chExt cx="6781719" cy="44100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8591ED3-8634-F061-9FCB-CCA736020ADA}"/>
                </a:ext>
              </a:extLst>
            </p:cNvPr>
            <p:cNvGrpSpPr/>
            <p:nvPr/>
          </p:nvGrpSpPr>
          <p:grpSpPr>
            <a:xfrm>
              <a:off x="2681632" y="1298633"/>
              <a:ext cx="6051180" cy="3763321"/>
              <a:chOff x="4310407" y="1641533"/>
              <a:chExt cx="6051180" cy="3763321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0AB9F19-1134-847B-E8DE-2B8E37BFFBD4}"/>
                  </a:ext>
                </a:extLst>
              </p:cNvPr>
              <p:cNvSpPr/>
              <p:nvPr/>
            </p:nvSpPr>
            <p:spPr>
              <a:xfrm rot="2106207">
                <a:off x="4310407" y="2096414"/>
                <a:ext cx="6051180" cy="3308440"/>
              </a:xfrm>
              <a:prstGeom prst="ellipse">
                <a:avLst/>
              </a:prstGeom>
              <a:solidFill>
                <a:srgbClr val="41BADA">
                  <a:alpha val="34118"/>
                </a:srgbClr>
              </a:solidFill>
              <a:ln>
                <a:solidFill>
                  <a:srgbClr val="22BBE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4135130-7C91-A9D4-D2A9-7EB523C9E4DE}"/>
                  </a:ext>
                </a:extLst>
              </p:cNvPr>
              <p:cNvSpPr/>
              <p:nvPr/>
            </p:nvSpPr>
            <p:spPr>
              <a:xfrm>
                <a:off x="5225250" y="1641533"/>
                <a:ext cx="80182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200" b="1" dirty="0">
                    <a:solidFill>
                      <a:srgbClr val="000000"/>
                    </a:solidFill>
                    <a:latin typeface="Europa-Bold" panose="02000000000000000000" pitchFamily="50" charset="0"/>
                  </a:rPr>
                  <a:t> B - 2.8M</a:t>
                </a:r>
                <a:endParaRPr lang="en-GB" sz="1200" b="1" dirty="0">
                  <a:latin typeface="Europa-Bold" panose="02000000000000000000" pitchFamily="50" charset="0"/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076262F-D69E-4747-295C-4A8BB1AE135B}"/>
                </a:ext>
              </a:extLst>
            </p:cNvPr>
            <p:cNvSpPr txBox="1"/>
            <p:nvPr/>
          </p:nvSpPr>
          <p:spPr>
            <a:xfrm>
              <a:off x="1951093" y="651954"/>
              <a:ext cx="458362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Europa-Bold" panose="02000000000000000000" pitchFamily="50" charset="0"/>
                </a:rPr>
                <a:t>B - Electrical Engineering and Electronics</a:t>
              </a:r>
            </a:p>
            <a:p>
              <a:pPr algn="ctr"/>
              <a:r>
                <a:rPr lang="en-GB" sz="1200" b="1" dirty="0">
                  <a:latin typeface="Europa-Bold" panose="02000000000000000000" pitchFamily="50" charset="0"/>
                </a:rPr>
                <a:t>(652 classifications)</a:t>
              </a:r>
              <a:endParaRPr lang="en-GB" b="1" dirty="0">
                <a:latin typeface="Europa-Bold" panose="02000000000000000000" pitchFamily="50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EE0F803-B01B-0D9E-1952-708FADDB1009}"/>
              </a:ext>
            </a:extLst>
          </p:cNvPr>
          <p:cNvGrpSpPr/>
          <p:nvPr/>
        </p:nvGrpSpPr>
        <p:grpSpPr>
          <a:xfrm>
            <a:off x="2274760" y="2956626"/>
            <a:ext cx="6074646" cy="3371287"/>
            <a:chOff x="3375029" y="3020166"/>
            <a:chExt cx="6074646" cy="3371287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C5564F4-C4ED-4A8D-8C1A-9EC2378CCA5A}"/>
                </a:ext>
              </a:extLst>
            </p:cNvPr>
            <p:cNvSpPr txBox="1"/>
            <p:nvPr/>
          </p:nvSpPr>
          <p:spPr>
            <a:xfrm>
              <a:off x="3643082" y="5837455"/>
              <a:ext cx="1729962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>
                  <a:latin typeface="Europa-Bold" panose="02000000000000000000" pitchFamily="50" charset="0"/>
                </a:rPr>
                <a:t>A - Physics</a:t>
              </a:r>
            </a:p>
            <a:p>
              <a:pPr algn="ctr"/>
              <a:r>
                <a:rPr lang="en-GB" sz="1200" b="1" dirty="0">
                  <a:latin typeface="Europa-Bold" panose="02000000000000000000" pitchFamily="50" charset="0"/>
                </a:rPr>
                <a:t>(2309 classifications)</a:t>
              </a:r>
              <a:endParaRPr lang="en-GB" b="1" dirty="0">
                <a:latin typeface="Europa-Bold" panose="02000000000000000000" pitchFamily="50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CE0EA1B-A7D1-9753-D183-DA9F158E791D}"/>
                </a:ext>
              </a:extLst>
            </p:cNvPr>
            <p:cNvSpPr/>
            <p:nvPr/>
          </p:nvSpPr>
          <p:spPr>
            <a:xfrm rot="2106207">
              <a:off x="3375029" y="3020166"/>
              <a:ext cx="6074646" cy="3321270"/>
            </a:xfrm>
            <a:prstGeom prst="ellipse">
              <a:avLst/>
            </a:prstGeom>
            <a:solidFill>
              <a:srgbClr val="AAC81E">
                <a:alpha val="34118"/>
              </a:srgbClr>
            </a:solidFill>
            <a:ln>
              <a:solidFill>
                <a:srgbClr val="AAC81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1E68F4-4F59-D281-8A5D-176829E3CA6A}"/>
                </a:ext>
              </a:extLst>
            </p:cNvPr>
            <p:cNvSpPr/>
            <p:nvPr/>
          </p:nvSpPr>
          <p:spPr>
            <a:xfrm>
              <a:off x="4209257" y="4358915"/>
              <a:ext cx="80558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b="1" dirty="0">
                  <a:solidFill>
                    <a:srgbClr val="000000"/>
                  </a:solidFill>
                  <a:latin typeface="Europa-Bold" panose="02000000000000000000" pitchFamily="50" charset="0"/>
                </a:rPr>
                <a:t>A - 7.8M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6ED5DD0-ED75-6719-F800-7D74019A2150}"/>
              </a:ext>
            </a:extLst>
          </p:cNvPr>
          <p:cNvGrpSpPr/>
          <p:nvPr/>
        </p:nvGrpSpPr>
        <p:grpSpPr>
          <a:xfrm>
            <a:off x="4120303" y="882407"/>
            <a:ext cx="6790536" cy="4385563"/>
            <a:chOff x="5220572" y="945947"/>
            <a:chExt cx="6790536" cy="438556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872E1DF-F1FE-2622-C181-B57A5B8FDA42}"/>
                </a:ext>
              </a:extLst>
            </p:cNvPr>
            <p:cNvSpPr txBox="1"/>
            <p:nvPr/>
          </p:nvSpPr>
          <p:spPr>
            <a:xfrm>
              <a:off x="8923347" y="945947"/>
              <a:ext cx="308776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Europa-Bold" panose="02000000000000000000" pitchFamily="50" charset="0"/>
                </a:rPr>
                <a:t>C - Computers and Control</a:t>
              </a:r>
            </a:p>
            <a:p>
              <a:pPr algn="ctr"/>
              <a:r>
                <a:rPr lang="en-GB" sz="1200" b="1" dirty="0">
                  <a:latin typeface="Europa-Bold" panose="02000000000000000000" pitchFamily="50" charset="0"/>
                </a:rPr>
                <a:t>(437 classifications)</a:t>
              </a:r>
              <a:endParaRPr lang="en-GB" sz="2000" b="1" dirty="0">
                <a:latin typeface="Europa-Bold" panose="02000000000000000000" pitchFamily="50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8B7EAED-5FFC-43E9-8142-FB8CDEADBF96}"/>
                </a:ext>
              </a:extLst>
            </p:cNvPr>
            <p:cNvSpPr/>
            <p:nvPr/>
          </p:nvSpPr>
          <p:spPr>
            <a:xfrm rot="19493793" flipH="1">
              <a:off x="5220572" y="2017760"/>
              <a:ext cx="6060892" cy="3313750"/>
            </a:xfrm>
            <a:prstGeom prst="ellipse">
              <a:avLst/>
            </a:prstGeom>
            <a:solidFill>
              <a:srgbClr val="EE7520">
                <a:alpha val="34118"/>
              </a:srgbClr>
            </a:solidFill>
            <a:ln>
              <a:solidFill>
                <a:srgbClr val="EE7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FAA4954-3571-07C3-0258-E67DFD6ECC7A}"/>
                </a:ext>
              </a:extLst>
            </p:cNvPr>
            <p:cNvSpPr/>
            <p:nvPr/>
          </p:nvSpPr>
          <p:spPr>
            <a:xfrm>
              <a:off x="9582557" y="1641534"/>
              <a:ext cx="68961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0000"/>
                  </a:solidFill>
                  <a:latin typeface="Europa-Bold" panose="02000000000000000000" pitchFamily="50" charset="0"/>
                </a:rPr>
                <a:t> C - 3M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5397F9E-AE11-D1D8-6DC6-5AC28BED8333}"/>
              </a:ext>
            </a:extLst>
          </p:cNvPr>
          <p:cNvGrpSpPr/>
          <p:nvPr/>
        </p:nvGrpSpPr>
        <p:grpSpPr>
          <a:xfrm>
            <a:off x="4976467" y="2953092"/>
            <a:ext cx="6183406" cy="3827224"/>
            <a:chOff x="6076736" y="3016632"/>
            <a:chExt cx="6183406" cy="382722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2C3D50D-77F0-CD56-E33D-0CC90C7EEEEE}"/>
                </a:ext>
              </a:extLst>
            </p:cNvPr>
            <p:cNvSpPr txBox="1"/>
            <p:nvPr/>
          </p:nvSpPr>
          <p:spPr>
            <a:xfrm>
              <a:off x="10300461" y="5735860"/>
              <a:ext cx="195968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Europa-Bold" panose="02000000000000000000" pitchFamily="50" charset="0"/>
                </a:rPr>
                <a:t>E - Mechanical and Production Engineering</a:t>
              </a:r>
            </a:p>
            <a:p>
              <a:pPr algn="ctr"/>
              <a:r>
                <a:rPr lang="en-GB" sz="1200" b="1" dirty="0">
                  <a:latin typeface="Europa-Bold" panose="02000000000000000000" pitchFamily="50" charset="0"/>
                </a:rPr>
                <a:t>(159 classifications)</a:t>
              </a:r>
              <a:endParaRPr lang="en-GB" b="1" dirty="0">
                <a:latin typeface="Europa-Bold" panose="02000000000000000000" pitchFamily="50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3BAE5EB-BE9B-75DA-5CFE-8CCB9C7D02B2}"/>
                </a:ext>
              </a:extLst>
            </p:cNvPr>
            <p:cNvSpPr/>
            <p:nvPr/>
          </p:nvSpPr>
          <p:spPr>
            <a:xfrm rot="19493793" flipH="1">
              <a:off x="6076736" y="3016632"/>
              <a:ext cx="6079149" cy="3323732"/>
            </a:xfrm>
            <a:prstGeom prst="ellipse">
              <a:avLst/>
            </a:prstGeom>
            <a:solidFill>
              <a:srgbClr val="9C67A8">
                <a:alpha val="34118"/>
              </a:srgbClr>
            </a:solidFill>
            <a:ln>
              <a:solidFill>
                <a:srgbClr val="9C67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05F322F-EBAD-B8F0-58B4-D4A8C8EC8AAF}"/>
                </a:ext>
              </a:extLst>
            </p:cNvPr>
            <p:cNvSpPr/>
            <p:nvPr/>
          </p:nvSpPr>
          <p:spPr>
            <a:xfrm>
              <a:off x="10612043" y="4358916"/>
              <a:ext cx="73930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0000"/>
                  </a:solidFill>
                  <a:latin typeface="Europa-Bold" panose="02000000000000000000" pitchFamily="50" charset="0"/>
                </a:rPr>
                <a:t>E – 1.1M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5158F1CF-9634-6FA5-534A-2A5FE50E4B5C}"/>
              </a:ext>
            </a:extLst>
          </p:cNvPr>
          <p:cNvSpPr/>
          <p:nvPr/>
        </p:nvSpPr>
        <p:spPr>
          <a:xfrm>
            <a:off x="6056428" y="4416173"/>
            <a:ext cx="10567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000000"/>
                </a:solidFill>
                <a:latin typeface="Europa-Bold" panose="02000000000000000000" pitchFamily="50" charset="0"/>
              </a:rPr>
              <a:t> ABCE - 111K</a:t>
            </a:r>
            <a:endParaRPr lang="en-GB" sz="1200" b="1" dirty="0">
              <a:latin typeface="Europa-Bold" panose="02000000000000000000" pitchFamily="50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56FF3A9-3329-3E96-01B7-42FECD287942}"/>
              </a:ext>
            </a:extLst>
          </p:cNvPr>
          <p:cNvGrpSpPr/>
          <p:nvPr/>
        </p:nvGrpSpPr>
        <p:grpSpPr>
          <a:xfrm>
            <a:off x="3786032" y="2323393"/>
            <a:ext cx="5896922" cy="4053557"/>
            <a:chOff x="4886301" y="2386933"/>
            <a:chExt cx="5896922" cy="405355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5B8C39E-A61C-1511-4766-2F57FF15CF55}"/>
                </a:ext>
              </a:extLst>
            </p:cNvPr>
            <p:cNvSpPr/>
            <p:nvPr/>
          </p:nvSpPr>
          <p:spPr>
            <a:xfrm>
              <a:off x="4886301" y="3097781"/>
              <a:ext cx="137076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b="1" dirty="0">
                  <a:latin typeface="Europa-Bold" panose="02000000000000000000" pitchFamily="50" charset="0"/>
                </a:rPr>
                <a:t> AB - 2.6M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F572F37-A465-1FDD-C245-9D69B67B7CDD}"/>
                </a:ext>
              </a:extLst>
            </p:cNvPr>
            <p:cNvSpPr/>
            <p:nvPr/>
          </p:nvSpPr>
          <p:spPr>
            <a:xfrm>
              <a:off x="7220431" y="6163491"/>
              <a:ext cx="9252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0000"/>
                  </a:solidFill>
                  <a:latin typeface="Europa-Bold" panose="02000000000000000000" pitchFamily="50" charset="0"/>
                </a:rPr>
                <a:t> AE - 508K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FFEC2E0-0C46-F9D9-B99F-608A3C44DB40}"/>
                </a:ext>
              </a:extLst>
            </p:cNvPr>
            <p:cNvSpPr/>
            <p:nvPr/>
          </p:nvSpPr>
          <p:spPr>
            <a:xfrm>
              <a:off x="7259299" y="2386933"/>
              <a:ext cx="88357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i="0" u="none" strike="noStrike" dirty="0">
                  <a:effectLst/>
                  <a:latin typeface="Europa-Bold" panose="02000000000000000000" pitchFamily="50" charset="0"/>
                </a:rPr>
                <a:t>BC – </a:t>
              </a:r>
              <a:r>
                <a:rPr lang="en-GB" sz="1200" b="1" dirty="0">
                  <a:latin typeface="Europa-Bold" panose="02000000000000000000" pitchFamily="50" charset="0"/>
                </a:rPr>
                <a:t>2.2</a:t>
              </a:r>
              <a:r>
                <a:rPr lang="en-GB" sz="1200" b="1" i="0" u="none" strike="noStrike" dirty="0">
                  <a:effectLst/>
                  <a:latin typeface="Europa-Bold" panose="02000000000000000000" pitchFamily="50" charset="0"/>
                </a:rPr>
                <a:t>M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ED1DDBF-BB0C-48CC-BA28-5CD667BD2650}"/>
                </a:ext>
              </a:extLst>
            </p:cNvPr>
            <p:cNvSpPr/>
            <p:nvPr/>
          </p:nvSpPr>
          <p:spPr>
            <a:xfrm>
              <a:off x="9080200" y="5110052"/>
              <a:ext cx="88678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0000"/>
                  </a:solidFill>
                  <a:latin typeface="Europa-Bold" panose="02000000000000000000" pitchFamily="50" charset="0"/>
                </a:rPr>
                <a:t> BE - 277K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C9A883E-0DEF-FA91-E9A6-5158E9F006DE}"/>
                </a:ext>
              </a:extLst>
            </p:cNvPr>
            <p:cNvSpPr/>
            <p:nvPr/>
          </p:nvSpPr>
          <p:spPr>
            <a:xfrm>
              <a:off x="9918434" y="2860694"/>
              <a:ext cx="86478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0000"/>
                  </a:solidFill>
                  <a:latin typeface="Europa-Bold" panose="02000000000000000000" pitchFamily="50" charset="0"/>
                </a:rPr>
                <a:t>CE - 702K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79CF40A-9277-8134-2C19-5D4F278B0A0D}"/>
                </a:ext>
              </a:extLst>
            </p:cNvPr>
            <p:cNvSpPr/>
            <p:nvPr/>
          </p:nvSpPr>
          <p:spPr>
            <a:xfrm>
              <a:off x="5633024" y="5110052"/>
              <a:ext cx="95199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b="1" dirty="0">
                  <a:solidFill>
                    <a:srgbClr val="000000"/>
                  </a:solidFill>
                  <a:latin typeface="Europa-Bold" panose="02000000000000000000" pitchFamily="50" charset="0"/>
                </a:rPr>
                <a:t>AC - 200K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A887992-F563-0FD6-30E1-8E4FEB30F08C}"/>
              </a:ext>
            </a:extLst>
          </p:cNvPr>
          <p:cNvGrpSpPr/>
          <p:nvPr/>
        </p:nvGrpSpPr>
        <p:grpSpPr>
          <a:xfrm>
            <a:off x="4925200" y="3617975"/>
            <a:ext cx="3514006" cy="2176616"/>
            <a:chOff x="6025469" y="3681515"/>
            <a:chExt cx="3514006" cy="2176616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EE8ACC1-C20D-D42B-50D2-6433630C2263}"/>
                </a:ext>
              </a:extLst>
            </p:cNvPr>
            <p:cNvSpPr/>
            <p:nvPr/>
          </p:nvSpPr>
          <p:spPr>
            <a:xfrm>
              <a:off x="6025469" y="3696544"/>
              <a:ext cx="100860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0000"/>
                  </a:solidFill>
                  <a:latin typeface="Europa-Bold" panose="02000000000000000000" pitchFamily="50" charset="0"/>
                </a:rPr>
                <a:t> ABC - 616K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3B462E3-430D-A7F5-C27D-E1CE57B6EA98}"/>
                </a:ext>
              </a:extLst>
            </p:cNvPr>
            <p:cNvSpPr/>
            <p:nvPr/>
          </p:nvSpPr>
          <p:spPr>
            <a:xfrm>
              <a:off x="8577352" y="3681515"/>
              <a:ext cx="9621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0000"/>
                  </a:solidFill>
                  <a:latin typeface="Europa-Bold" panose="02000000000000000000" pitchFamily="50" charset="0"/>
                </a:rPr>
                <a:t>BCE - 256K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EC77064-0F3F-6A48-C8E6-64B561821A0E}"/>
                </a:ext>
              </a:extLst>
            </p:cNvPr>
            <p:cNvSpPr/>
            <p:nvPr/>
          </p:nvSpPr>
          <p:spPr>
            <a:xfrm>
              <a:off x="8114871" y="5581132"/>
              <a:ext cx="93166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0000"/>
                  </a:solidFill>
                  <a:latin typeface="Europa-Bold" panose="02000000000000000000" pitchFamily="50" charset="0"/>
                </a:rPr>
                <a:t>ABE - 101K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1DDE2DA-DB06-17CE-29EF-532AA3C6D5A4}"/>
                </a:ext>
              </a:extLst>
            </p:cNvPr>
            <p:cNvSpPr/>
            <p:nvPr/>
          </p:nvSpPr>
          <p:spPr>
            <a:xfrm>
              <a:off x="6380039" y="5489654"/>
              <a:ext cx="89037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0000"/>
                  </a:solidFill>
                  <a:latin typeface="Europa-Bold" panose="02000000000000000000" pitchFamily="50" charset="0"/>
                </a:rPr>
                <a:t>ACE - 46K</a:t>
              </a:r>
              <a:endParaRPr lang="en-GB" sz="1200" b="1" dirty="0">
                <a:latin typeface="Europa-Bold" panose="02000000000000000000" pitchFamily="50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B897A5A-A1EC-0B60-809A-28CA552F90B7}"/>
              </a:ext>
            </a:extLst>
          </p:cNvPr>
          <p:cNvGrpSpPr/>
          <p:nvPr/>
        </p:nvGrpSpPr>
        <p:grpSpPr>
          <a:xfrm>
            <a:off x="2619340" y="1509607"/>
            <a:ext cx="8352804" cy="5169531"/>
            <a:chOff x="2090834" y="1230247"/>
            <a:chExt cx="8352804" cy="516953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783D0D7-CD47-7450-18FB-199CDB325265}"/>
                </a:ext>
              </a:extLst>
            </p:cNvPr>
            <p:cNvSpPr/>
            <p:nvPr/>
          </p:nvSpPr>
          <p:spPr>
            <a:xfrm>
              <a:off x="2090834" y="1230247"/>
              <a:ext cx="1518661" cy="770162"/>
            </a:xfrm>
            <a:prstGeom prst="rect">
              <a:avLst/>
            </a:prstGeom>
            <a:solidFill>
              <a:srgbClr val="003A6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Semiconductors Circuits</a:t>
              </a:r>
            </a:p>
            <a:p>
              <a:pPr algn="ctr"/>
              <a:r>
                <a:rPr lang="en-GB" sz="1400" dirty="0" err="1">
                  <a:latin typeface="Europa-Regular" panose="02000000000000000000" pitchFamily="50" charset="0"/>
                </a:rPr>
                <a:t>Telecomms</a:t>
              </a:r>
              <a:endParaRPr lang="en-GB" sz="1400" dirty="0">
                <a:latin typeface="Europa-Regular" panose="02000000000000000000" pitchFamily="50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144A619-EC00-936A-57FA-930730DA22A2}"/>
                </a:ext>
              </a:extLst>
            </p:cNvPr>
            <p:cNvSpPr/>
            <p:nvPr/>
          </p:nvSpPr>
          <p:spPr>
            <a:xfrm>
              <a:off x="2151114" y="4568453"/>
              <a:ext cx="1548279" cy="770162"/>
            </a:xfrm>
            <a:prstGeom prst="rect">
              <a:avLst/>
            </a:prstGeom>
            <a:solidFill>
              <a:srgbClr val="003A6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Quantum theory</a:t>
              </a:r>
            </a:p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Crystal structure</a:t>
              </a:r>
            </a:p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Particle physics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5505386-92CD-CC3B-B63B-840A9B847F72}"/>
                </a:ext>
              </a:extLst>
            </p:cNvPr>
            <p:cNvSpPr/>
            <p:nvPr/>
          </p:nvSpPr>
          <p:spPr>
            <a:xfrm>
              <a:off x="8882494" y="1230247"/>
              <a:ext cx="1561144" cy="770162"/>
            </a:xfrm>
            <a:prstGeom prst="rect">
              <a:avLst/>
            </a:prstGeom>
            <a:solidFill>
              <a:srgbClr val="003A6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AI</a:t>
              </a:r>
            </a:p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Cybersecurity</a:t>
              </a:r>
            </a:p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Programming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4069733-B14F-8C31-D61E-AC4F93C932A1}"/>
                </a:ext>
              </a:extLst>
            </p:cNvPr>
            <p:cNvSpPr/>
            <p:nvPr/>
          </p:nvSpPr>
          <p:spPr>
            <a:xfrm>
              <a:off x="8208526" y="2854065"/>
              <a:ext cx="1605022" cy="737175"/>
            </a:xfrm>
            <a:prstGeom prst="rect">
              <a:avLst/>
            </a:prstGeom>
            <a:solidFill>
              <a:srgbClr val="003A6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CAD, Simulation, Engineering Computing 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0F22CC5-4FCE-8C1B-2419-CDE16DB0CF5A}"/>
                </a:ext>
              </a:extLst>
            </p:cNvPr>
            <p:cNvSpPr/>
            <p:nvPr/>
          </p:nvSpPr>
          <p:spPr>
            <a:xfrm>
              <a:off x="8600206" y="4504807"/>
              <a:ext cx="1726290" cy="737175"/>
            </a:xfrm>
            <a:prstGeom prst="rect">
              <a:avLst/>
            </a:prstGeom>
            <a:solidFill>
              <a:srgbClr val="003A6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Structural &amp; Design engineering</a:t>
              </a:r>
            </a:p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Steel, concrete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2CF87680-5A26-AB22-37C9-0701F33A5DA2}"/>
                </a:ext>
              </a:extLst>
            </p:cNvPr>
            <p:cNvSpPr/>
            <p:nvPr/>
          </p:nvSpPr>
          <p:spPr>
            <a:xfrm>
              <a:off x="2695043" y="3107974"/>
              <a:ext cx="1507973" cy="770162"/>
            </a:xfrm>
            <a:prstGeom prst="rect">
              <a:avLst/>
            </a:prstGeom>
            <a:solidFill>
              <a:srgbClr val="003A6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Semiconductors</a:t>
              </a:r>
            </a:p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Lasers </a:t>
              </a:r>
            </a:p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Nanofabrication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EB75687-6D1A-4CCD-97B7-41056E29B6BD}"/>
                </a:ext>
              </a:extLst>
            </p:cNvPr>
            <p:cNvSpPr/>
            <p:nvPr/>
          </p:nvSpPr>
          <p:spPr>
            <a:xfrm>
              <a:off x="3873829" y="5662603"/>
              <a:ext cx="1777684" cy="737175"/>
            </a:xfrm>
            <a:prstGeom prst="rect">
              <a:avLst/>
            </a:prstGeom>
            <a:solidFill>
              <a:srgbClr val="003A6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Fluid dynamics, aerodynamics, catalysis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28C2E22-F9E0-E1AF-4652-3BD5A626C670}"/>
                </a:ext>
              </a:extLst>
            </p:cNvPr>
            <p:cNvSpPr/>
            <p:nvPr/>
          </p:nvSpPr>
          <p:spPr>
            <a:xfrm>
              <a:off x="5350814" y="2318765"/>
              <a:ext cx="1518661" cy="770162"/>
            </a:xfrm>
            <a:prstGeom prst="rect">
              <a:avLst/>
            </a:prstGeom>
            <a:solidFill>
              <a:srgbClr val="003A6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Neural nets</a:t>
              </a:r>
            </a:p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Cryptography</a:t>
              </a:r>
            </a:p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AI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BACF18D-3329-E574-BA13-6726EF699734}"/>
                </a:ext>
              </a:extLst>
            </p:cNvPr>
            <p:cNvSpPr/>
            <p:nvPr/>
          </p:nvSpPr>
          <p:spPr>
            <a:xfrm>
              <a:off x="5090274" y="4384660"/>
              <a:ext cx="2037027" cy="737175"/>
            </a:xfrm>
            <a:prstGeom prst="rect">
              <a:avLst/>
            </a:prstGeom>
            <a:solidFill>
              <a:srgbClr val="003A6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Maths, graph theory, set theory</a:t>
              </a:r>
            </a:p>
            <a:p>
              <a:pPr algn="ctr"/>
              <a:r>
                <a:rPr lang="en-GB" sz="1400" dirty="0">
                  <a:latin typeface="Europa-Regular" panose="02000000000000000000" pitchFamily="50" charset="0"/>
                </a:rPr>
                <a:t>Fission reactor safety</a:t>
              </a:r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AE648B3F-FBEE-F4D6-AF94-D910097CEDE8}"/>
              </a:ext>
            </a:extLst>
          </p:cNvPr>
          <p:cNvSpPr/>
          <p:nvPr/>
        </p:nvSpPr>
        <p:spPr>
          <a:xfrm>
            <a:off x="752624" y="512908"/>
            <a:ext cx="1047197" cy="9724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2EAD3C3F-D129-BC66-47CF-082D87FE7CB3}"/>
              </a:ext>
            </a:extLst>
          </p:cNvPr>
          <p:cNvSpPr txBox="1">
            <a:spLocks/>
          </p:cNvSpPr>
          <p:nvPr/>
        </p:nvSpPr>
        <p:spPr>
          <a:xfrm>
            <a:off x="878434" y="1"/>
            <a:ext cx="10564266" cy="931313"/>
          </a:xfrm>
          <a:prstGeom prst="rect">
            <a:avLst/>
          </a:prstGeom>
        </p:spPr>
        <p:txBody>
          <a:bodyPr anchor="ctr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12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12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12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12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12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12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12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12" charset="-128"/>
              </a:defRPr>
            </a:lvl9pPr>
          </a:lstStyle>
          <a:p>
            <a:r>
              <a:rPr lang="en-GB" dirty="0" err="1"/>
              <a:t>Inspec’s</a:t>
            </a:r>
            <a:r>
              <a:rPr lang="en-GB" dirty="0"/>
              <a:t> Interdisciplinary Data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400660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3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08BAFF88-E4D9-4E3C-980A-999BD8B32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582" y="1083712"/>
            <a:ext cx="6724471" cy="1511939"/>
          </a:xfrm>
          <a:prstGeom prst="rect">
            <a:avLst/>
          </a:prstGeom>
        </p:spPr>
      </p:pic>
      <p:sp>
        <p:nvSpPr>
          <p:cNvPr id="7" name="object 12">
            <a:extLst>
              <a:ext uri="{FF2B5EF4-FFF2-40B4-BE49-F238E27FC236}">
                <a16:creationId xmlns:a16="http://schemas.microsoft.com/office/drawing/2014/main" id="{42BBBCA9-FB5B-49A9-A10C-82A976F665A5}"/>
              </a:ext>
            </a:extLst>
          </p:cNvPr>
          <p:cNvSpPr/>
          <p:nvPr/>
        </p:nvSpPr>
        <p:spPr>
          <a:xfrm>
            <a:off x="915307" y="1216227"/>
            <a:ext cx="1300370" cy="1060568"/>
          </a:xfrm>
          <a:custGeom>
            <a:avLst/>
            <a:gdLst/>
            <a:ahLst/>
            <a:cxnLst/>
            <a:rect l="l" t="t" r="r" b="b"/>
            <a:pathLst>
              <a:path w="668019" h="544830">
                <a:moveTo>
                  <a:pt x="667880" y="343662"/>
                </a:moveTo>
                <a:lnTo>
                  <a:pt x="0" y="343662"/>
                </a:lnTo>
                <a:lnTo>
                  <a:pt x="0" y="544233"/>
                </a:lnTo>
                <a:lnTo>
                  <a:pt x="667880" y="544233"/>
                </a:lnTo>
                <a:lnTo>
                  <a:pt x="667880" y="343662"/>
                </a:lnTo>
                <a:close/>
              </a:path>
              <a:path w="668019" h="544830">
                <a:moveTo>
                  <a:pt x="667880" y="0"/>
                </a:moveTo>
                <a:lnTo>
                  <a:pt x="0" y="0"/>
                </a:lnTo>
                <a:lnTo>
                  <a:pt x="0" y="200571"/>
                </a:lnTo>
                <a:lnTo>
                  <a:pt x="667880" y="200571"/>
                </a:lnTo>
                <a:lnTo>
                  <a:pt x="667880" y="0"/>
                </a:lnTo>
                <a:close/>
              </a:path>
            </a:pathLst>
          </a:custGeom>
          <a:solidFill>
            <a:srgbClr val="9C67A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EB05B7-684C-435C-8755-8BC5217D7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07" y="341667"/>
            <a:ext cx="2883408" cy="62179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FDBC3D8-3914-466A-9870-3620B6C41B4A}"/>
              </a:ext>
            </a:extLst>
          </p:cNvPr>
          <p:cNvSpPr/>
          <p:nvPr/>
        </p:nvSpPr>
        <p:spPr>
          <a:xfrm>
            <a:off x="822232" y="2518018"/>
            <a:ext cx="8363713" cy="4298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GB" dirty="0">
                <a:solidFill>
                  <a:srgbClr val="9C67A8"/>
                </a:solidFill>
                <a:latin typeface="+mj-lt"/>
                <a:cs typeface="Europa-Regular"/>
              </a:rPr>
              <a:t>Ask </a:t>
            </a:r>
            <a:r>
              <a:rPr lang="en-GB" spc="-5" dirty="0">
                <a:solidFill>
                  <a:srgbClr val="9C67A8"/>
                </a:solidFill>
                <a:latin typeface="+mj-lt"/>
                <a:cs typeface="Europa-Regular"/>
              </a:rPr>
              <a:t>your librarian </a:t>
            </a:r>
            <a:r>
              <a:rPr lang="en-GB" dirty="0">
                <a:solidFill>
                  <a:srgbClr val="9C67A8"/>
                </a:solidFill>
                <a:latin typeface="+mj-lt"/>
                <a:cs typeface="Europa-Regular"/>
              </a:rPr>
              <a:t>about access to Inspec Analytics </a:t>
            </a:r>
            <a:r>
              <a:rPr lang="en-GB" spc="-5" dirty="0">
                <a:solidFill>
                  <a:srgbClr val="9C67A8"/>
                </a:solidFill>
                <a:latin typeface="+mj-lt"/>
                <a:cs typeface="Europa-Regular"/>
              </a:rPr>
              <a:t>through your library’s </a:t>
            </a:r>
            <a:r>
              <a:rPr lang="en-GB" dirty="0">
                <a:solidFill>
                  <a:srgbClr val="9C67A8"/>
                </a:solidFill>
                <a:latin typeface="+mj-lt"/>
                <a:cs typeface="Europa-Regular"/>
              </a:rPr>
              <a:t>digital </a:t>
            </a:r>
            <a:r>
              <a:rPr lang="en-GB" spc="-5" dirty="0">
                <a:solidFill>
                  <a:srgbClr val="9C67A8"/>
                </a:solidFill>
                <a:latin typeface="+mj-lt"/>
                <a:cs typeface="Europa-Regular"/>
              </a:rPr>
              <a:t>resources. </a:t>
            </a:r>
            <a:r>
              <a:rPr lang="en-GB" dirty="0">
                <a:solidFill>
                  <a:srgbClr val="9C67A8"/>
                </a:solidFill>
                <a:latin typeface="+mj-lt"/>
                <a:cs typeface="Europa-Regular"/>
              </a:rPr>
              <a:t>Find out </a:t>
            </a:r>
            <a:r>
              <a:rPr lang="en-GB" spc="-5" dirty="0">
                <a:solidFill>
                  <a:srgbClr val="9C67A8"/>
                </a:solidFill>
                <a:latin typeface="+mj-lt"/>
                <a:cs typeface="Europa-Regular"/>
              </a:rPr>
              <a:t>more:</a:t>
            </a:r>
            <a:r>
              <a:rPr lang="en-GB" dirty="0">
                <a:solidFill>
                  <a:srgbClr val="9C67A8"/>
                </a:solidFill>
                <a:latin typeface="+mj-lt"/>
                <a:cs typeface="Europa-Regular"/>
              </a:rPr>
              <a:t> </a:t>
            </a:r>
            <a:r>
              <a:rPr lang="en-GB" spc="-5" dirty="0">
                <a:solidFill>
                  <a:srgbClr val="9C67A8"/>
                </a:solidFill>
                <a:latin typeface="+mj-lt"/>
                <a:cs typeface="Europa-Bold"/>
              </a:rPr>
              <a:t>inspec-analytics.theiet.org</a:t>
            </a:r>
            <a:endParaRPr lang="en-GB" dirty="0">
              <a:solidFill>
                <a:prstClr val="black"/>
              </a:solidFill>
              <a:latin typeface="+mj-lt"/>
              <a:cs typeface="Europa-Bold"/>
            </a:endParaRPr>
          </a:p>
          <a:p>
            <a:pPr marL="12700" lvl="0">
              <a:spcBef>
                <a:spcPts val="100"/>
              </a:spcBef>
            </a:pPr>
            <a:endParaRPr lang="en-GB" dirty="0">
              <a:latin typeface="+mj-lt"/>
              <a:cs typeface="Europa-Regular"/>
            </a:endParaRPr>
          </a:p>
          <a:p>
            <a:pPr marL="12700">
              <a:spcBef>
                <a:spcPts val="100"/>
              </a:spcBef>
            </a:pPr>
            <a:r>
              <a:rPr lang="en-GB" dirty="0">
                <a:latin typeface="+mj-lt"/>
                <a:cs typeface="Europa-Regular"/>
              </a:rPr>
              <a:t>Based on the Inspec database, Inspec Analytics allows you to </a:t>
            </a:r>
            <a:r>
              <a:rPr lang="en-GB" dirty="0"/>
              <a:t>uncover trends and patterns across a wide range of physics and engineering disciplines at both local and global levels.</a:t>
            </a:r>
          </a:p>
          <a:p>
            <a:pPr marL="12700" lvl="0">
              <a:spcBef>
                <a:spcPts val="100"/>
              </a:spcBef>
            </a:pPr>
            <a:endParaRPr lang="en-GB" dirty="0">
              <a:latin typeface="+mj-lt"/>
              <a:cs typeface="Europa-Regular"/>
            </a:endParaRPr>
          </a:p>
          <a:p>
            <a:pPr marL="12700" lvl="0">
              <a:spcBef>
                <a:spcPts val="100"/>
              </a:spcBef>
            </a:pPr>
            <a:r>
              <a:rPr lang="en-GB" dirty="0">
                <a:solidFill>
                  <a:srgbClr val="9C67A8"/>
                </a:solidFill>
                <a:latin typeface="+mj-lt"/>
                <a:cs typeface="Europa-Regular"/>
              </a:rPr>
              <a:t>Start </a:t>
            </a:r>
            <a:r>
              <a:rPr lang="en-GB" spc="-5" dirty="0">
                <a:solidFill>
                  <a:srgbClr val="9C67A8"/>
                </a:solidFill>
                <a:latin typeface="+mj-lt"/>
                <a:cs typeface="Europa-Regular"/>
              </a:rPr>
              <a:t>your search </a:t>
            </a:r>
            <a:r>
              <a:rPr lang="en-GB" dirty="0">
                <a:solidFill>
                  <a:srgbClr val="9C67A8"/>
                </a:solidFill>
                <a:latin typeface="+mj-lt"/>
                <a:cs typeface="Europa-Regular"/>
              </a:rPr>
              <a:t>with Inspec Analytics to:</a:t>
            </a:r>
          </a:p>
          <a:p>
            <a:pPr marL="285750" lvl="0" indent="-285750">
              <a:spcBef>
                <a:spcPts val="5"/>
              </a:spcBef>
              <a:buFont typeface="Arial" panose="020B0604020202020204" pitchFamily="34" charset="0"/>
              <a:buChar char="–"/>
            </a:pPr>
            <a:endParaRPr lang="en-GB" dirty="0">
              <a:latin typeface="+mj-lt"/>
              <a:cs typeface="Europa-Regular"/>
            </a:endParaRPr>
          </a:p>
          <a:p>
            <a:pPr marL="297815" lvl="0" indent="-285750">
              <a:spcBef>
                <a:spcPts val="5"/>
              </a:spcBef>
              <a:buClr>
                <a:srgbClr val="9C67A8"/>
              </a:buClr>
              <a:buFont typeface="Arial" panose="020B0604020202020204" pitchFamily="34" charset="0"/>
              <a:buChar char="–"/>
              <a:tabLst>
                <a:tab pos="121285" algn="l"/>
              </a:tabLst>
            </a:pPr>
            <a:r>
              <a:rPr lang="en-GB" dirty="0">
                <a:latin typeface="+mj-lt"/>
                <a:cs typeface="Europa-Regular"/>
              </a:rPr>
              <a:t>Stay up-to-date with the latest global </a:t>
            </a:r>
            <a:r>
              <a:rPr lang="en-GB" spc="-5" dirty="0">
                <a:latin typeface="+mj-lt"/>
                <a:cs typeface="Europa-Regular"/>
              </a:rPr>
              <a:t>trends </a:t>
            </a:r>
            <a:r>
              <a:rPr lang="en-GB" dirty="0">
                <a:latin typeface="+mj-lt"/>
                <a:cs typeface="Europa-Regular"/>
              </a:rPr>
              <a:t>in engineering and physics</a:t>
            </a:r>
            <a:r>
              <a:rPr lang="en-GB" spc="-30" dirty="0">
                <a:latin typeface="+mj-lt"/>
                <a:cs typeface="Europa-Regular"/>
              </a:rPr>
              <a:t> </a:t>
            </a:r>
            <a:r>
              <a:rPr lang="en-GB" spc="-5" dirty="0">
                <a:latin typeface="+mj-lt"/>
                <a:cs typeface="Europa-Regular"/>
              </a:rPr>
              <a:t>research.</a:t>
            </a:r>
          </a:p>
          <a:p>
            <a:pPr marL="297815" lvl="0" indent="-285750">
              <a:spcBef>
                <a:spcPts val="5"/>
              </a:spcBef>
              <a:buClr>
                <a:srgbClr val="9C67A8"/>
              </a:buClr>
              <a:buFont typeface="Arial" panose="020B0604020202020204" pitchFamily="34" charset="0"/>
              <a:buChar char="–"/>
              <a:tabLst>
                <a:tab pos="121285" algn="l"/>
              </a:tabLst>
            </a:pPr>
            <a:r>
              <a:rPr lang="en-GB" spc="-5" dirty="0">
                <a:latin typeface="+mj-lt"/>
                <a:cs typeface="Europa-Regular"/>
              </a:rPr>
              <a:t>Search by subject or organisation to find collaborators.</a:t>
            </a:r>
            <a:endParaRPr lang="en-GB" dirty="0">
              <a:latin typeface="+mj-lt"/>
              <a:cs typeface="Europa-Regular"/>
            </a:endParaRPr>
          </a:p>
          <a:p>
            <a:pPr marL="297815" lvl="0" indent="-285750">
              <a:buClr>
                <a:srgbClr val="9C67A8"/>
              </a:buClr>
              <a:buFont typeface="Arial" panose="020B0604020202020204" pitchFamily="34" charset="0"/>
              <a:buChar char="–"/>
              <a:tabLst>
                <a:tab pos="121285" algn="l"/>
              </a:tabLst>
            </a:pPr>
            <a:r>
              <a:rPr lang="en-GB" spc="-5" dirty="0">
                <a:latin typeface="+mj-lt"/>
                <a:cs typeface="Europa-Regular"/>
              </a:rPr>
              <a:t>Discover new </a:t>
            </a:r>
            <a:r>
              <a:rPr lang="en-GB" dirty="0">
                <a:latin typeface="+mj-lt"/>
                <a:cs typeface="Europa-Regular"/>
              </a:rPr>
              <a:t>topics </a:t>
            </a:r>
            <a:r>
              <a:rPr lang="en-GB" spc="-5" dirty="0">
                <a:latin typeface="+mj-lt"/>
                <a:cs typeface="Europa-Regular"/>
              </a:rPr>
              <a:t>related </a:t>
            </a:r>
            <a:r>
              <a:rPr lang="en-GB" dirty="0">
                <a:latin typeface="+mj-lt"/>
                <a:cs typeface="Europa-Regular"/>
              </a:rPr>
              <a:t>to </a:t>
            </a:r>
            <a:r>
              <a:rPr lang="en-GB" spc="-5" dirty="0">
                <a:latin typeface="+mj-lt"/>
                <a:cs typeface="Europa-Regular"/>
              </a:rPr>
              <a:t>your </a:t>
            </a:r>
            <a:r>
              <a:rPr lang="en-GB" spc="-10" dirty="0">
                <a:latin typeface="+mj-lt"/>
                <a:cs typeface="Europa-Regular"/>
              </a:rPr>
              <a:t>field </a:t>
            </a:r>
            <a:r>
              <a:rPr lang="en-GB" dirty="0">
                <a:latin typeface="+mj-lt"/>
                <a:cs typeface="Europa-Regular"/>
              </a:rPr>
              <a:t>and the </a:t>
            </a:r>
            <a:r>
              <a:rPr lang="en-GB" spc="-5" dirty="0">
                <a:latin typeface="+mj-lt"/>
                <a:cs typeface="Europa-Regular"/>
              </a:rPr>
              <a:t>resources you </a:t>
            </a:r>
            <a:r>
              <a:rPr lang="en-GB" dirty="0">
                <a:latin typeface="+mj-lt"/>
                <a:cs typeface="Europa-Regular"/>
              </a:rPr>
              <a:t>need to get </a:t>
            </a:r>
            <a:br>
              <a:rPr lang="en-GB" dirty="0">
                <a:latin typeface="+mj-lt"/>
                <a:cs typeface="Europa-Regular"/>
              </a:rPr>
            </a:br>
            <a:r>
              <a:rPr lang="en-GB" dirty="0">
                <a:latin typeface="+mj-lt"/>
                <a:cs typeface="Europa-Regular"/>
              </a:rPr>
              <a:t>up to</a:t>
            </a:r>
            <a:r>
              <a:rPr lang="en-GB" spc="15" dirty="0">
                <a:latin typeface="+mj-lt"/>
                <a:cs typeface="Europa-Regular"/>
              </a:rPr>
              <a:t> </a:t>
            </a:r>
            <a:r>
              <a:rPr lang="en-GB" dirty="0">
                <a:latin typeface="+mj-lt"/>
                <a:cs typeface="Europa-Regular"/>
              </a:rPr>
              <a:t>speed.</a:t>
            </a:r>
          </a:p>
          <a:p>
            <a:pPr marL="297815" lvl="0" indent="-285750">
              <a:buClr>
                <a:srgbClr val="9C67A8"/>
              </a:buClr>
              <a:buFont typeface="Arial" panose="020B0604020202020204" pitchFamily="34" charset="0"/>
              <a:buChar char="–"/>
              <a:tabLst>
                <a:tab pos="121285" algn="l"/>
              </a:tabLst>
            </a:pPr>
            <a:r>
              <a:rPr lang="en-GB" dirty="0">
                <a:latin typeface="+mj-lt"/>
                <a:cs typeface="Europa-Regular"/>
              </a:rPr>
              <a:t>Identify the best journals and </a:t>
            </a:r>
            <a:r>
              <a:rPr lang="en-GB" spc="-5" dirty="0">
                <a:latin typeface="+mj-lt"/>
                <a:cs typeface="Europa-Regular"/>
              </a:rPr>
              <a:t>conferences </a:t>
            </a:r>
            <a:r>
              <a:rPr lang="en-GB" dirty="0">
                <a:latin typeface="+mj-lt"/>
                <a:cs typeface="Europa-Regular"/>
              </a:rPr>
              <a:t>to publish </a:t>
            </a:r>
            <a:r>
              <a:rPr lang="en-GB" spc="-5" dirty="0">
                <a:latin typeface="+mj-lt"/>
                <a:cs typeface="Europa-Regular"/>
              </a:rPr>
              <a:t>your research.</a:t>
            </a:r>
            <a:endParaRPr lang="en-GB" dirty="0">
              <a:latin typeface="+mj-lt"/>
              <a:cs typeface="Europa-Regular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11F4E7E-35A4-4653-B56B-E5126F7745D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20964" y="-1"/>
            <a:ext cx="2871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683509"/>
      </p:ext>
    </p:extLst>
  </p:cSld>
  <p:clrMapOvr>
    <a:masterClrMapping/>
  </p:clrMapOvr>
</p:sld>
</file>

<file path=ppt/theme/theme1.xml><?xml version="1.0" encoding="utf-8"?>
<a:theme xmlns:a="http://schemas.openxmlformats.org/drawingml/2006/main" name="IET Blue Theme">
  <a:themeElements>
    <a:clrScheme name="Custom 1">
      <a:dk1>
        <a:srgbClr val="000000"/>
      </a:dk1>
      <a:lt1>
        <a:srgbClr val="FFFFFF"/>
      </a:lt1>
      <a:dk2>
        <a:srgbClr val="50274C"/>
      </a:dk2>
      <a:lt2>
        <a:srgbClr val="D6B5DB"/>
      </a:lt2>
      <a:accent1>
        <a:srgbClr val="9C45AF"/>
      </a:accent1>
      <a:accent2>
        <a:srgbClr val="41BADA"/>
      </a:accent2>
      <a:accent3>
        <a:srgbClr val="AAC73D"/>
      </a:accent3>
      <a:accent4>
        <a:srgbClr val="E6753D"/>
      </a:accent4>
      <a:accent5>
        <a:srgbClr val="50274C"/>
      </a:accent5>
      <a:accent6>
        <a:srgbClr val="063963"/>
      </a:accent6>
      <a:hlink>
        <a:srgbClr val="50274C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>
    <a:extraClrScheme>
      <a:clrScheme name="IET_Templatev2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9" id="{E043FB17-434D-4144-B673-99B515318060}" vid="{40090506-75D6-4C28-8DB5-359E728EB107}"/>
    </a:ext>
  </a:extLst>
</a:theme>
</file>

<file path=ppt/theme/theme2.xml><?xml version="1.0" encoding="utf-8"?>
<a:theme xmlns:a="http://schemas.openxmlformats.org/drawingml/2006/main" name="Custom Design">
  <a:themeElements>
    <a:clrScheme name="Custom 7">
      <a:dk1>
        <a:srgbClr val="000000"/>
      </a:dk1>
      <a:lt1>
        <a:srgbClr val="FFFFFF"/>
      </a:lt1>
      <a:dk2>
        <a:srgbClr val="4F1B59"/>
      </a:dk2>
      <a:lt2>
        <a:srgbClr val="BB97C3"/>
      </a:lt2>
      <a:accent1>
        <a:srgbClr val="9C67A8"/>
      </a:accent1>
      <a:accent2>
        <a:srgbClr val="41BADA"/>
      </a:accent2>
      <a:accent3>
        <a:srgbClr val="AAC73D"/>
      </a:accent3>
      <a:accent4>
        <a:srgbClr val="E6753D"/>
      </a:accent4>
      <a:accent5>
        <a:srgbClr val="4F1B59"/>
      </a:accent5>
      <a:accent6>
        <a:srgbClr val="063963"/>
      </a:accent6>
      <a:hlink>
        <a:srgbClr val="4F1B59"/>
      </a:hlink>
      <a:folHlink>
        <a:srgbClr val="4F1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2" id="{7155EE44-D3E1-465F-A09E-9BBD83EF4136}" vid="{559835CA-FD7A-4C20-A9B3-5DE8E992FB9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529</Words>
  <Application>Microsoft Office PowerPoint</Application>
  <PresentationFormat>Widescreen</PresentationFormat>
  <Paragraphs>99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Regular</vt:lpstr>
      <vt:lpstr>Calibri</vt:lpstr>
      <vt:lpstr>Europa-Bold</vt:lpstr>
      <vt:lpstr>Europa-Regular</vt:lpstr>
      <vt:lpstr>System Font Regular</vt:lpstr>
      <vt:lpstr>IET Blue Theme</vt:lpstr>
      <vt:lpstr>Custom Design</vt:lpstr>
      <vt:lpstr>PowerPoint Presentation</vt:lpstr>
      <vt:lpstr>Precise indexing makes it easy to find literature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Seymour,Caroline</dc:creator>
  <cp:lastModifiedBy>Darren Gladwin</cp:lastModifiedBy>
  <cp:revision>28</cp:revision>
  <dcterms:created xsi:type="dcterms:W3CDTF">2020-09-23T13:56:37Z</dcterms:created>
  <dcterms:modified xsi:type="dcterms:W3CDTF">2022-08-23T08:45:57Z</dcterms:modified>
</cp:coreProperties>
</file>